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64" r:id="rId5"/>
    <p:sldId id="265" r:id="rId6"/>
    <p:sldId id="260" r:id="rId7"/>
    <p:sldId id="263" r:id="rId8"/>
    <p:sldId id="261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A944AE-8284-4F49-B879-E9075531D283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25987-9698-494B-9E44-44F2EC9503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225987-9698-494B-9E44-44F2EC950391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07D849C-F9B8-4FE8-A112-877B3CA4AB56}" type="datetimeFigureOut">
              <a:rPr lang="ru-RU" smtClean="0"/>
              <a:pPr/>
              <a:t>12.12.2011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4E85AC8-70C4-4162-A066-63328CC8CD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Ветеринарные требования в </a:t>
            </a:r>
            <a:r>
              <a:rPr lang="ru-RU" sz="3100" dirty="0" smtClean="0"/>
              <a:t>местах организации общественного питания и оптовой, розничной продажи продуктов питания</a:t>
            </a:r>
            <a:endParaRPr lang="ru-RU" sz="3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Для соблюдения ветеринарного законодательства необходимо выполнение следующих основных правил: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Инструкция по ветеринарному клеймению, зарегистрированной  в Минюсте РФ 23 мая 1994 г. № 575</a:t>
            </a:r>
          </a:p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Приказ Минсельхоза РФ от 13.10.2008 № 462 "Об утверждении Правил ветеринарно-санитарной экспертизы морских рыб и икры" (Зарегистрировано в Минюсте РФ 23.03.2009 № 13568)</a:t>
            </a:r>
          </a:p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"Правила ветеринарно-санитарной экспертизы меда при продаже на рынках" (утв. Минсельхозпродом РФ 18.07.1995 № 13-7-2/365) (Зарегистрировано в Минюсте РФ 31.08.1995 № 942)</a:t>
            </a:r>
          </a:p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"Правила ветеринарного осмотра убойных животных и ветеринарно-санитарной экспертизы мяса и мясных продуктов" (утв. Минсельхозом СССР 27.12.1983) (вместе с "Методиками физико-химического исследования мяса")</a:t>
            </a:r>
          </a:p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"Ветеринарно-санитарные правила сбора, утилизации и уничтожения биологических отходов" (утв. Минсельхозпродом РФ 04.12.1995 N 13-7-2/469) (ред. от 16.08.2007) (Зарегистрировано в Минюсте РФ 05.01.1996 № 1005)</a:t>
            </a:r>
          </a:p>
          <a:p>
            <a:endParaRPr lang="ru-RU" sz="1800" b="1" dirty="0" smtClean="0"/>
          </a:p>
          <a:p>
            <a:pPr>
              <a:buNone/>
            </a:pPr>
            <a:r>
              <a:rPr lang="ru-RU" sz="1800" dirty="0" smtClean="0"/>
              <a:t> 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7239000" cy="5955694"/>
          </a:xfrm>
        </p:spPr>
        <p:txBody>
          <a:bodyPr>
            <a:normAutofit/>
          </a:bodyPr>
          <a:lstStyle/>
          <a:p>
            <a:pPr algn="just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</a:rPr>
              <a:t>Приказ Минсельхоза РФ от 03.08.2007 № 383 (ред. от 21.11.2007) "Об утверждении Правил организации работы по ветеринарному клеймению кожевенного, кожевенно-мехового и пушно-мехового сырья" (Зарегистрировано в Минюсте РФ 31.08.2007 № 10083)</a:t>
            </a:r>
          </a:p>
          <a:p>
            <a:pPr algn="just"/>
            <a:r>
              <a:rPr lang="ru-RU" sz="1700" dirty="0" smtClean="0">
                <a:solidFill>
                  <a:schemeClr val="accent1">
                    <a:lumMod val="50000"/>
                  </a:schemeClr>
                </a:solidFill>
              </a:rPr>
              <a:t>Приказ Минсельхоза РФ от 16.11.2006 № 422 (ред. от 19.03.2010) "Об утверждении Правил организации работы по выдаче ветеринарных сопроводительных документов" (Зарегистрировано в Минюсте РФ 24.11.2006 № 8524)</a:t>
            </a:r>
          </a:p>
          <a:p>
            <a:pPr algn="just"/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Приказ Минсельхоза РФ от 06.05.2008 № 238 "Об утверждении Инструкции по проведению государственного контроля и надзора в области ветеринарно-санитарной экспертизы некачественной и опасной продукции животного происхождения, ее использования или уничтожения" (Зарегистрировано в Минюсте РФ 09.07.2008 № 11946)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Заготовка, перевозка, переработка, хранение и реализация мяса сырья должна проводиться при наличии:</a:t>
            </a: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7239000" cy="6989460"/>
          </a:xfrm>
        </p:spPr>
        <p:txBody>
          <a:bodyPr/>
          <a:lstStyle/>
          <a:p>
            <a:pPr marL="361950" indent="-36195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1. Четкого ветеринарного клейма овальной формы на тушах, полутушах, четвертинах</a:t>
            </a:r>
          </a:p>
          <a:p>
            <a:pPr marL="514350" indent="-514350">
              <a:buNone/>
            </a:pP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2. Ветеринарного свидетельства ф. № 2 и (или) ветеринарной справки ф. № 4</a:t>
            </a:r>
          </a:p>
          <a:p>
            <a:pPr marL="514350" indent="-514350">
              <a:buNone/>
            </a:pP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928662" y="2500306"/>
            <a:ext cx="3214710" cy="1714512"/>
          </a:xfrm>
          <a:prstGeom prst="ellipse">
            <a:avLst/>
          </a:prstGeom>
          <a:ln>
            <a:solidFill>
              <a:srgbClr val="2603BD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>
            <a:prstTxWarp prst="textArchUp">
              <a:avLst/>
            </a:prstTxWarp>
            <a:normAutofit/>
          </a:bodyPr>
          <a:lstStyle/>
          <a:p>
            <a:pPr algn="ctr"/>
            <a:r>
              <a:rPr lang="ru-RU" sz="1400" dirty="0" smtClean="0">
                <a:ln w="9525">
                  <a:solidFill>
                    <a:srgbClr val="0070C0"/>
                  </a:solidFill>
                </a:ln>
                <a:solidFill>
                  <a:srgbClr val="2603BD"/>
                </a:solidFill>
                <a:latin typeface="Arial Black" pitchFamily="34" charset="0"/>
              </a:rPr>
              <a:t>РОССИЙСКАЯ ФЕДЕРАЦИЯ</a:t>
            </a:r>
            <a:endParaRPr lang="ru-RU" sz="1400" dirty="0">
              <a:ln w="9525">
                <a:solidFill>
                  <a:srgbClr val="0070C0"/>
                </a:solidFill>
              </a:ln>
              <a:solidFill>
                <a:srgbClr val="2603BD"/>
              </a:solidFill>
              <a:latin typeface="Arial Black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500166" y="2928934"/>
            <a:ext cx="2000264" cy="825506"/>
          </a:xfrm>
          <a:prstGeom prst="ellipse">
            <a:avLst/>
          </a:prstGeom>
          <a:ln>
            <a:solidFill>
              <a:srgbClr val="2603BD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2603BD"/>
                </a:solidFill>
                <a:latin typeface="Franklin Gothic Medium" pitchFamily="34" charset="0"/>
              </a:rPr>
              <a:t>71-00-00</a:t>
            </a:r>
            <a:endParaRPr lang="ru-RU" sz="2400" b="1" dirty="0">
              <a:solidFill>
                <a:srgbClr val="2603BD"/>
              </a:solidFill>
              <a:latin typeface="Franklin Gothic Medium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14414" y="2714620"/>
            <a:ext cx="2643206" cy="1357322"/>
          </a:xfrm>
          <a:prstGeom prst="rect">
            <a:avLst/>
          </a:prstGeom>
          <a:noFill/>
        </p:spPr>
        <p:txBody>
          <a:bodyPr wrap="non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1400" spc="300" dirty="0" smtClean="0">
                <a:ln w="9525">
                  <a:solidFill>
                    <a:srgbClr val="0070C0"/>
                  </a:solidFill>
                </a:ln>
                <a:solidFill>
                  <a:srgbClr val="2603BD"/>
                </a:solidFill>
                <a:latin typeface="Arial Black" pitchFamily="34" charset="0"/>
              </a:rPr>
              <a:t>ГОСВЕТНАДЗОР</a:t>
            </a:r>
            <a:endParaRPr lang="ru-RU" sz="1400" spc="300" dirty="0">
              <a:ln w="9525">
                <a:solidFill>
                  <a:srgbClr val="0070C0"/>
                </a:solidFill>
              </a:ln>
              <a:solidFill>
                <a:srgbClr val="2603BD"/>
              </a:solidFill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Ветеринарное свидетельство ф. № 2 - за пределы улуса и республики  и ветеринарная справка ф. № 4 - в пределах только одного улуса выдаются на: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1. Мясо и мясные продукты.       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2. Молоко и молочные продукты (за исключением молочных продуктов промышленного изготовления в индивидуальной упаковке).   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3. Рыба живая (для пищевых целей), охлажденная, мороженая, соленая, холодного и горячего копчения, вяленая; нерыбные объекты промысла (охлажденные, мороженые), икра всех видов.                             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4. Мясо птицы, яйца и продукты их переработки.                               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5. Мед натуральный, в том числе падевый.  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6. Все виды продовольственного сырья и пищевых продуктов животного происхождения             непромышленного изготовления, реализуемые на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	продовольственных рынках.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	В соответствии с Правилами организации работы по выдаче ветеринарных сопроводительных документов, утвержденными Приказом Минсельхоза России от 16.11.2006 № 422 (зарегистрирован в Минюсте России 24.11.2006 № 8524),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ветеринарные сопроводительные документы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характеризуют территориальное и видовое происхождение, ветеринарно-санитарное состояние сопровождаемого груза, эпизоотическое состояние места его выхода и позволяют идентифицировать груз, выдаются на все виды животных, продукцию животного происхождения (в т.ч. рыбу и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</a:rPr>
              <a:t>рыбопродукцию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), корма и кормовые добавки (далее - грузы), подлежащих заготовке, перевозке, переработке, хранению и реализации.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4800" dirty="0" smtClean="0"/>
              <a:t>	</a:t>
            </a:r>
            <a:r>
              <a:rPr lang="ru-RU" sz="4800" dirty="0" smtClean="0">
                <a:solidFill>
                  <a:schemeClr val="accent1">
                    <a:lumMod val="50000"/>
                  </a:schemeClr>
                </a:solidFill>
              </a:rPr>
              <a:t>Ветеринарный сопроводительный документ выдается на одну партию.</a:t>
            </a:r>
            <a:endParaRPr lang="ru-RU" sz="4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7239000" cy="5741380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	Согласно п. 4.1.1 ГОСТ 31339-2006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Партией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 считают определенное количество продукции одного наименования, вида обработки, одной или нескольких дат изготовления, одного изготовителя, оформленное одним документом, удостоверяющим качество и безопасность (удостоверение качества и безопасности, выданное предприятием - производителем продукции).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175</TotalTime>
  <Words>439</Words>
  <Application>Microsoft Office PowerPoint</Application>
  <PresentationFormat>Экран (4:3)</PresentationFormat>
  <Paragraphs>35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   Ветеринарные требования в местах организации общественного питания и оптовой, розничной продажи продуктов питания</vt:lpstr>
      <vt:lpstr>Для соблюдения ветеринарного законодательства необходимо выполнение следующих основных правил:</vt:lpstr>
      <vt:lpstr>Слайд 3</vt:lpstr>
      <vt:lpstr>Заготовка, перевозка, переработка, хранение и реализация мяса сырья должна проводиться при наличии: </vt:lpstr>
      <vt:lpstr>Ветеринарное свидетельство ф. № 2 - за пределы улуса и республики  и ветеринарная справка ф. № 4 - в пределах только одного улуса выдаются на:</vt:lpstr>
      <vt:lpstr>Слайд 6</vt:lpstr>
      <vt:lpstr>Слайд 7</vt:lpstr>
      <vt:lpstr>Слайд 8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Ветеринарные требования в местах организации общественного питания и оптовой, розничной продажи продуктов питания</dc:title>
  <dc:creator>Саргылана</dc:creator>
  <cp:lastModifiedBy>Саргылана</cp:lastModifiedBy>
  <cp:revision>29</cp:revision>
  <dcterms:created xsi:type="dcterms:W3CDTF">2011-12-12T05:18:47Z</dcterms:created>
  <dcterms:modified xsi:type="dcterms:W3CDTF">2011-12-12T08:38:40Z</dcterms:modified>
</cp:coreProperties>
</file>