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15" r:id="rId2"/>
    <p:sldId id="316" r:id="rId3"/>
    <p:sldId id="259" r:id="rId4"/>
    <p:sldId id="317" r:id="rId5"/>
    <p:sldId id="318" r:id="rId6"/>
    <p:sldId id="351" r:id="rId7"/>
    <p:sldId id="357" r:id="rId8"/>
    <p:sldId id="352" r:id="rId9"/>
    <p:sldId id="353" r:id="rId10"/>
    <p:sldId id="336" r:id="rId11"/>
    <p:sldId id="35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srgbClr val="FF0000"/>
    </p:penClr>
  </p:showPr>
  <p:clrMru>
    <a:srgbClr val="FFCCFF"/>
    <a:srgbClr val="33CCCC"/>
    <a:srgbClr val="CCFFFF"/>
    <a:srgbClr val="CCFFCC"/>
    <a:srgbClr val="993300"/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325" autoAdjust="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C728937-D707-4026-AA74-29C738FC8B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6893B8-5A66-41CD-8A44-21FCF2A97355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485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5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3C18B7-6C2D-4B1A-AF1A-AD6C4BED3E8E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486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6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497E47-3499-4757-9DFC-0C21C0909B19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21507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0" tIns="45710" rIns="91420" bIns="45710" anchor="b"/>
          <a:lstStyle/>
          <a:p>
            <a:pPr algn="r"/>
            <a:fld id="{848F5149-92B3-47BE-964F-64B0F8036BAF}" type="slidenum">
              <a:rPr lang="ru-RU" sz="1200"/>
              <a:pPr algn="r"/>
              <a:t>3</a:t>
            </a:fld>
            <a:endParaRPr lang="ru-RU" sz="1200"/>
          </a:p>
        </p:txBody>
      </p:sp>
      <p:sp>
        <p:nvSpPr>
          <p:cNvPr id="215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85800"/>
            <a:ext cx="4572000" cy="3429000"/>
          </a:xfrm>
          <a:ln/>
        </p:spPr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6400" cy="4116387"/>
          </a:xfrm>
          <a:noFill/>
          <a:ln/>
        </p:spPr>
        <p:txBody>
          <a:bodyPr lIns="91420" tIns="45710" rIns="91420" bIns="45710"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E971AA-A7F1-42CF-8E8C-53894C4F3E04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490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0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C83336-CD34-4CDE-B0E2-1C7F3E729CAD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491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2A013B-E516-425C-B01C-9261013EEDF5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9350" y="684213"/>
            <a:ext cx="4575175" cy="3430587"/>
          </a:xfrm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29700" name="Номер слайда 3"/>
          <p:cNvSpPr txBox="1">
            <a:spLocks noGrp="1"/>
          </p:cNvSpPr>
          <p:nvPr/>
        </p:nvSpPr>
        <p:spPr bwMode="auto">
          <a:xfrm>
            <a:off x="3885453" y="8686288"/>
            <a:ext cx="2972547" cy="45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5AD1784-3D15-40C8-9D9A-81C77725A6EB}" type="slidenum">
              <a:rPr lang="ru-RU" sz="1200">
                <a:solidFill>
                  <a:srgbClr val="392613"/>
                </a:solidFill>
                <a:latin typeface="Arial" pitchFamily="34" charset="0"/>
              </a:rPr>
              <a:pPr algn="r"/>
              <a:t>8</a:t>
            </a:fld>
            <a:endParaRPr lang="ru-RU" sz="1200">
              <a:solidFill>
                <a:srgbClr val="392613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728937-D707-4026-AA74-29C738FC8B0A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FCAEB-5416-45E6-8A12-0C69ED4F57D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9C945-505D-41B6-A760-B9F98618B73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96144-DADD-4707-8C1C-D5B4825CE4C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C8829-6A2D-4818-9608-5C2046A4EFE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B1977-48F3-4029-96BB-A410BA84C75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59457-7581-41E6-86D9-47EF02F69D6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D5A84-12EE-46AC-BC24-19A05FEC517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275C-1358-44D8-8C39-EFC06E65178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FE81E-6F5A-42A7-82E3-FAC3064A3A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D9E31-14DF-4D31-B4AE-6B224AAD59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B74C7-7354-419C-B1AE-ACF309F378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9AFC16A-5DA9-49AB-BE8C-DEE786AB1D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ChangeArrowheads="1"/>
          </p:cNvSpPr>
          <p:nvPr/>
        </p:nvSpPr>
        <p:spPr bwMode="auto">
          <a:xfrm>
            <a:off x="684213" y="50800"/>
            <a:ext cx="8459787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900" b="1">
                <a:solidFill>
                  <a:schemeClr val="tx1"/>
                </a:solidFill>
              </a:rPr>
              <a:t>ГОСУДАРСТВЕННЫЙ КОМИТЕТ ПО ЦЕНОВОЙ ПОЛИТИКЕ - РЕГИОНАЛЬНАЯ ЭНЕРГЕТИЧЕСКАЯ КОМИССИЯ РЕСПУБЛИКИ САХА (ЯКУТИЯ)</a:t>
            </a:r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8458200" cy="1470025"/>
          </a:xfrm>
          <a:gradFill rotWithShape="1">
            <a:gsLst>
              <a:gs pos="0">
                <a:srgbClr val="FFFFCC"/>
              </a:gs>
              <a:gs pos="100000">
                <a:schemeClr val="bg1"/>
              </a:gs>
            </a:gsLst>
            <a:lin ang="0" scaled="1"/>
          </a:gradFill>
        </p:spPr>
        <p:txBody>
          <a:bodyPr/>
          <a:lstStyle/>
          <a:p>
            <a:pPr eaLnBrk="1" hangingPunct="1">
              <a:defRPr/>
            </a:pPr>
            <a:r>
              <a:rPr lang="ru-RU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«</a:t>
            </a:r>
            <a:r>
              <a:rPr lang="ru-RU" sz="2400" b="1" dirty="0" smtClean="0"/>
              <a:t>О плате за технологическое присоединение к электрическим сетям и подключение к инженерным сетям коммунальной инфраструктуры</a:t>
            </a:r>
            <a:r>
              <a:rPr lang="ru-RU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»</a:t>
            </a:r>
          </a:p>
        </p:txBody>
      </p:sp>
      <p:sp>
        <p:nvSpPr>
          <p:cNvPr id="316421" name="Rectangle 5"/>
          <p:cNvSpPr>
            <a:spLocks noChangeArrowheads="1"/>
          </p:cNvSpPr>
          <p:nvPr/>
        </p:nvSpPr>
        <p:spPr bwMode="auto">
          <a:xfrm>
            <a:off x="395288" y="0"/>
            <a:ext cx="288925" cy="6858000"/>
          </a:xfrm>
          <a:prstGeom prst="rect">
            <a:avLst/>
          </a:prstGeom>
          <a:gradFill rotWithShape="1">
            <a:gsLst>
              <a:gs pos="0">
                <a:srgbClr val="CCECFF"/>
              </a:gs>
              <a:gs pos="100000">
                <a:srgbClr val="FFFFC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6422" name="Rectangle 6"/>
          <p:cNvSpPr>
            <a:spLocks noChangeArrowheads="1"/>
          </p:cNvSpPr>
          <p:nvPr/>
        </p:nvSpPr>
        <p:spPr bwMode="auto">
          <a:xfrm>
            <a:off x="252413" y="0"/>
            <a:ext cx="71437" cy="6858000"/>
          </a:xfrm>
          <a:prstGeom prst="rect">
            <a:avLst/>
          </a:prstGeom>
          <a:gradFill rotWithShape="1">
            <a:gsLst>
              <a:gs pos="0">
                <a:srgbClr val="3366FF"/>
              </a:gs>
              <a:gs pos="100000">
                <a:srgbClr val="CCEC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CFCAEB-5416-45E6-8A12-0C69ED4F57DA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3" name="Line 2"/>
          <p:cNvSpPr>
            <a:spLocks noChangeShapeType="1"/>
          </p:cNvSpPr>
          <p:nvPr/>
        </p:nvSpPr>
        <p:spPr bwMode="auto">
          <a:xfrm>
            <a:off x="4500563" y="5949950"/>
            <a:ext cx="15113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31811" name="Oval 3"/>
          <p:cNvSpPr>
            <a:spLocks noChangeArrowheads="1"/>
          </p:cNvSpPr>
          <p:nvPr/>
        </p:nvSpPr>
        <p:spPr bwMode="auto">
          <a:xfrm>
            <a:off x="5508625" y="5572140"/>
            <a:ext cx="1584325" cy="576263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17445" name="Rectangle 4"/>
          <p:cNvSpPr>
            <a:spLocks noChangeArrowheads="1"/>
          </p:cNvSpPr>
          <p:nvPr/>
        </p:nvSpPr>
        <p:spPr bwMode="auto">
          <a:xfrm>
            <a:off x="0" y="0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447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71438"/>
            <a:ext cx="9144000" cy="620712"/>
          </a:xfrm>
        </p:spPr>
        <p:txBody>
          <a:bodyPr/>
          <a:lstStyle/>
          <a:p>
            <a:pPr eaLnBrk="1" hangingPunct="1"/>
            <a:r>
              <a:rPr lang="ru-RU" sz="1800" b="1" dirty="0" smtClean="0"/>
              <a:t>Порядок формирования платы за технологическое присоединение и платы за подключение к инженерной инфраструктуры</a:t>
            </a:r>
            <a:endParaRPr lang="ru-RU" sz="2400" b="1" dirty="0" smtClean="0"/>
          </a:p>
        </p:txBody>
      </p:sp>
      <p:sp>
        <p:nvSpPr>
          <p:cNvPr id="631815" name="Oval 7"/>
          <p:cNvSpPr>
            <a:spLocks noChangeArrowheads="1"/>
          </p:cNvSpPr>
          <p:nvPr/>
        </p:nvSpPr>
        <p:spPr bwMode="auto">
          <a:xfrm>
            <a:off x="323850" y="819150"/>
            <a:ext cx="4176713" cy="1368425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17449" name="Text Box 8"/>
          <p:cNvSpPr txBox="1">
            <a:spLocks noChangeArrowheads="1"/>
          </p:cNvSpPr>
          <p:nvPr/>
        </p:nvSpPr>
        <p:spPr bwMode="auto">
          <a:xfrm>
            <a:off x="571472" y="1103313"/>
            <a:ext cx="38576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Программы территориального планирования (градостроительный </a:t>
            </a:r>
            <a:r>
              <a:rPr lang="ru-RU" sz="1200" b="1" dirty="0" smtClean="0">
                <a:solidFill>
                  <a:schemeClr val="tx1"/>
                </a:solidFill>
              </a:rPr>
              <a:t>план)</a:t>
            </a:r>
            <a:r>
              <a:rPr lang="ru-RU" sz="1200" b="1" i="1" dirty="0" smtClean="0">
                <a:solidFill>
                  <a:srgbClr val="000099"/>
                </a:solidFill>
              </a:rPr>
              <a:t>МЭР </a:t>
            </a:r>
            <a:r>
              <a:rPr lang="ru-RU" sz="1200" b="1" i="1" dirty="0">
                <a:solidFill>
                  <a:srgbClr val="000099"/>
                </a:solidFill>
              </a:rPr>
              <a:t>РС(Я), Минстрой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МЖХиЭ</a:t>
            </a:r>
            <a:r>
              <a:rPr lang="ru-RU" sz="1200" b="1" i="1" dirty="0">
                <a:solidFill>
                  <a:srgbClr val="000099"/>
                </a:solidFill>
              </a:rPr>
              <a:t>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Минпром</a:t>
            </a:r>
            <a:r>
              <a:rPr lang="ru-RU" sz="1200" b="1" i="1" dirty="0">
                <a:solidFill>
                  <a:srgbClr val="000099"/>
                </a:solidFill>
              </a:rPr>
              <a:t> РС(Я), </a:t>
            </a:r>
            <a:r>
              <a:rPr lang="ru-RU" sz="1200" b="1" i="1" dirty="0" smtClean="0">
                <a:solidFill>
                  <a:srgbClr val="000099"/>
                </a:solidFill>
              </a:rPr>
              <a:t>ОМС</a:t>
            </a:r>
            <a:endParaRPr lang="ru-RU" sz="1200" b="1" dirty="0">
              <a:solidFill>
                <a:srgbClr val="000099"/>
              </a:solidFill>
            </a:endParaRPr>
          </a:p>
        </p:txBody>
      </p:sp>
      <p:sp>
        <p:nvSpPr>
          <p:cNvPr id="631817" name="Oval 9"/>
          <p:cNvSpPr>
            <a:spLocks noChangeArrowheads="1"/>
          </p:cNvSpPr>
          <p:nvPr/>
        </p:nvSpPr>
        <p:spPr bwMode="auto">
          <a:xfrm>
            <a:off x="5364163" y="981075"/>
            <a:ext cx="3779837" cy="1439863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17451" name="Text Box 10"/>
          <p:cNvSpPr txBox="1">
            <a:spLocks noChangeArrowheads="1"/>
          </p:cNvSpPr>
          <p:nvPr/>
        </p:nvSpPr>
        <p:spPr bwMode="auto">
          <a:xfrm>
            <a:off x="5643571" y="1142984"/>
            <a:ext cx="335758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Комплексная программа развития коммунальной инфраструктуры 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i="1" dirty="0">
                <a:solidFill>
                  <a:srgbClr val="000099"/>
                </a:solidFill>
              </a:rPr>
              <a:t>МЭР РС(Я), Минстрой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МЖХиЭ</a:t>
            </a:r>
            <a:r>
              <a:rPr lang="ru-RU" sz="1200" b="1" i="1" dirty="0">
                <a:solidFill>
                  <a:srgbClr val="000099"/>
                </a:solidFill>
              </a:rPr>
              <a:t>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Минпром</a:t>
            </a:r>
            <a:r>
              <a:rPr lang="ru-RU" sz="1200" b="1" i="1" dirty="0">
                <a:solidFill>
                  <a:srgbClr val="000099"/>
                </a:solidFill>
              </a:rPr>
              <a:t> РС(Я), ГКЦ-РЭК РС (Я), ОМС</a:t>
            </a:r>
          </a:p>
        </p:txBody>
      </p:sp>
      <p:sp>
        <p:nvSpPr>
          <p:cNvPr id="631819" name="Oval 11"/>
          <p:cNvSpPr>
            <a:spLocks noChangeArrowheads="1"/>
          </p:cNvSpPr>
          <p:nvPr/>
        </p:nvSpPr>
        <p:spPr bwMode="auto">
          <a:xfrm>
            <a:off x="466725" y="2403475"/>
            <a:ext cx="5834063" cy="1296988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17453" name="Text Box 12"/>
          <p:cNvSpPr txBox="1">
            <a:spLocks noChangeArrowheads="1"/>
          </p:cNvSpPr>
          <p:nvPr/>
        </p:nvSpPr>
        <p:spPr bwMode="auto">
          <a:xfrm>
            <a:off x="755650" y="2643182"/>
            <a:ext cx="51736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Инвестиционная программа </a:t>
            </a:r>
            <a:r>
              <a:rPr lang="ru-RU" sz="1200" b="1" dirty="0" smtClean="0">
                <a:solidFill>
                  <a:schemeClr val="tx1"/>
                </a:solidFill>
              </a:rPr>
              <a:t>ОКК, </a:t>
            </a:r>
            <a:r>
              <a:rPr lang="ru-RU" sz="1200" dirty="0" err="1">
                <a:solidFill>
                  <a:schemeClr val="tx1"/>
                </a:solidFill>
              </a:rPr>
              <a:t>энергоснабжающей</a:t>
            </a:r>
            <a:r>
              <a:rPr lang="ru-RU" sz="1200" dirty="0">
                <a:solidFill>
                  <a:schemeClr val="tx1"/>
                </a:solidFill>
              </a:rPr>
              <a:t> организации за всех источников</a:t>
            </a:r>
            <a:br>
              <a:rPr lang="ru-RU" sz="1200" dirty="0">
                <a:solidFill>
                  <a:schemeClr val="tx1"/>
                </a:solidFill>
              </a:rPr>
            </a:br>
            <a:r>
              <a:rPr lang="ru-RU" sz="1200" b="1" i="1" dirty="0">
                <a:solidFill>
                  <a:srgbClr val="000099"/>
                </a:solidFill>
              </a:rPr>
              <a:t>МЭР РС(Я), Минстрой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МЖХиЭ</a:t>
            </a:r>
            <a:r>
              <a:rPr lang="ru-RU" sz="1200" b="1" i="1" dirty="0">
                <a:solidFill>
                  <a:srgbClr val="000099"/>
                </a:solidFill>
              </a:rPr>
              <a:t> РС(Я), </a:t>
            </a:r>
            <a:r>
              <a:rPr lang="ru-RU" sz="1200" b="1" i="1" dirty="0" err="1">
                <a:solidFill>
                  <a:srgbClr val="000099"/>
                </a:solidFill>
              </a:rPr>
              <a:t>Минпром</a:t>
            </a:r>
            <a:r>
              <a:rPr lang="ru-RU" sz="1200" b="1" i="1" dirty="0">
                <a:solidFill>
                  <a:srgbClr val="000099"/>
                </a:solidFill>
              </a:rPr>
              <a:t> РС(Я), </a:t>
            </a:r>
            <a:r>
              <a:rPr lang="ru-RU" sz="1200" b="1" i="1" dirty="0" err="1">
                <a:solidFill>
                  <a:srgbClr val="000099"/>
                </a:solidFill>
              </a:rPr>
              <a:t>Ростехнадзор</a:t>
            </a:r>
            <a:r>
              <a:rPr lang="ru-RU" sz="1200" b="1" i="1" dirty="0">
                <a:solidFill>
                  <a:srgbClr val="000099"/>
                </a:solidFill>
              </a:rPr>
              <a:t> по РС (Я), ГКЦ-РЭК РС (Я), ОМС</a:t>
            </a:r>
            <a:endParaRPr lang="ru-RU" sz="1200" b="1" dirty="0">
              <a:solidFill>
                <a:srgbClr val="000099"/>
              </a:solidFill>
            </a:endParaRPr>
          </a:p>
        </p:txBody>
      </p:sp>
      <p:sp>
        <p:nvSpPr>
          <p:cNvPr id="317454" name="Text Box 13"/>
          <p:cNvSpPr txBox="1">
            <a:spLocks noChangeArrowheads="1"/>
          </p:cNvSpPr>
          <p:nvPr/>
        </p:nvSpPr>
        <p:spPr bwMode="auto">
          <a:xfrm>
            <a:off x="5581650" y="5699125"/>
            <a:ext cx="1511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Надзор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31822" name="Oval 14"/>
          <p:cNvSpPr>
            <a:spLocks noChangeArrowheads="1"/>
          </p:cNvSpPr>
          <p:nvPr/>
        </p:nvSpPr>
        <p:spPr bwMode="auto">
          <a:xfrm>
            <a:off x="1476375" y="4130675"/>
            <a:ext cx="3240088" cy="792163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ru-RU" sz="1200" b="1" dirty="0" smtClean="0"/>
              <a:t>Утверждение платы</a:t>
            </a:r>
            <a:br>
              <a:rPr lang="ru-RU" sz="1200" b="1" dirty="0" smtClean="0"/>
            </a:br>
            <a:r>
              <a:rPr lang="ru-RU" sz="1200" b="1" i="1" dirty="0" smtClean="0">
                <a:solidFill>
                  <a:srgbClr val="000099"/>
                </a:solidFill>
              </a:rPr>
              <a:t>ГКЦ-РЭК РС (Я), ОМС, поставщик</a:t>
            </a:r>
            <a:endParaRPr lang="ru-RU" sz="1200" i="1" dirty="0">
              <a:solidFill>
                <a:srgbClr val="000099"/>
              </a:solidFill>
            </a:endParaRPr>
          </a:p>
        </p:txBody>
      </p:sp>
      <p:sp>
        <p:nvSpPr>
          <p:cNvPr id="317457" name="AutoShape 16"/>
          <p:cNvSpPr>
            <a:spLocks noChangeArrowheads="1"/>
          </p:cNvSpPr>
          <p:nvPr/>
        </p:nvSpPr>
        <p:spPr bwMode="auto">
          <a:xfrm rot="432607">
            <a:off x="4575175" y="1341438"/>
            <a:ext cx="719138" cy="287337"/>
          </a:xfrm>
          <a:prstGeom prst="rightArrow">
            <a:avLst>
              <a:gd name="adj1" fmla="val 50000"/>
              <a:gd name="adj2" fmla="val 62569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317458" name="AutoShape 17"/>
          <p:cNvSpPr>
            <a:spLocks noChangeArrowheads="1"/>
          </p:cNvSpPr>
          <p:nvPr/>
        </p:nvSpPr>
        <p:spPr bwMode="auto">
          <a:xfrm rot="8235159">
            <a:off x="5076825" y="2114550"/>
            <a:ext cx="574675" cy="288925"/>
          </a:xfrm>
          <a:prstGeom prst="rightArrow">
            <a:avLst>
              <a:gd name="adj1" fmla="val 50000"/>
              <a:gd name="adj2" fmla="val 49725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631826" name="Oval 18"/>
          <p:cNvSpPr>
            <a:spLocks noChangeArrowheads="1"/>
          </p:cNvSpPr>
          <p:nvPr/>
        </p:nvSpPr>
        <p:spPr bwMode="auto">
          <a:xfrm>
            <a:off x="5724525" y="3286124"/>
            <a:ext cx="3095625" cy="1223963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17460" name="Text Box 19"/>
          <p:cNvSpPr txBox="1">
            <a:spLocks noChangeArrowheads="1"/>
          </p:cNvSpPr>
          <p:nvPr/>
        </p:nvSpPr>
        <p:spPr bwMode="auto">
          <a:xfrm>
            <a:off x="5715009" y="3643314"/>
            <a:ext cx="296068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Заключение публичных договоров на подключение и присоединение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i="1" dirty="0">
                <a:solidFill>
                  <a:srgbClr val="000099"/>
                </a:solidFill>
              </a:rPr>
              <a:t>Поставщик, потребитель</a:t>
            </a:r>
            <a:endParaRPr lang="ru-RU" sz="1200" b="1" dirty="0">
              <a:solidFill>
                <a:srgbClr val="000099"/>
              </a:solidFill>
            </a:endParaRPr>
          </a:p>
        </p:txBody>
      </p:sp>
      <p:sp>
        <p:nvSpPr>
          <p:cNvPr id="317461" name="AutoShape 20"/>
          <p:cNvSpPr>
            <a:spLocks noChangeArrowheads="1"/>
          </p:cNvSpPr>
          <p:nvPr/>
        </p:nvSpPr>
        <p:spPr bwMode="auto">
          <a:xfrm rot="5400000">
            <a:off x="3072607" y="3796506"/>
            <a:ext cx="300038" cy="250825"/>
          </a:xfrm>
          <a:prstGeom prst="rightArrow">
            <a:avLst>
              <a:gd name="adj1" fmla="val 50000"/>
              <a:gd name="adj2" fmla="val 29905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317462" name="AutoShape 21"/>
          <p:cNvSpPr>
            <a:spLocks noChangeArrowheads="1"/>
          </p:cNvSpPr>
          <p:nvPr/>
        </p:nvSpPr>
        <p:spPr bwMode="auto">
          <a:xfrm rot="20763893">
            <a:off x="4859338" y="4163076"/>
            <a:ext cx="792162" cy="288925"/>
          </a:xfrm>
          <a:prstGeom prst="rightArrow">
            <a:avLst>
              <a:gd name="adj1" fmla="val 50000"/>
              <a:gd name="adj2" fmla="val 68544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317463" name="Text Box 22"/>
          <p:cNvSpPr txBox="1">
            <a:spLocks noChangeArrowheads="1"/>
          </p:cNvSpPr>
          <p:nvPr/>
        </p:nvSpPr>
        <p:spPr bwMode="auto">
          <a:xfrm>
            <a:off x="107950" y="5180013"/>
            <a:ext cx="4968875" cy="1562100"/>
          </a:xfrm>
          <a:prstGeom prst="rect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1200" b="1" i="1">
                <a:solidFill>
                  <a:srgbClr val="000099"/>
                </a:solidFill>
              </a:rPr>
              <a:t>1. Соблюдение правил заключения и исполнения публичных договоров;</a:t>
            </a:r>
            <a:br>
              <a:rPr lang="ru-RU" sz="1200" b="1" i="1">
                <a:solidFill>
                  <a:srgbClr val="000099"/>
                </a:solidFill>
              </a:rPr>
            </a:br>
            <a:r>
              <a:rPr lang="ru-RU" sz="1200" b="1" i="1">
                <a:solidFill>
                  <a:srgbClr val="000099"/>
                </a:solidFill>
              </a:rPr>
              <a:t>2. Соблюдение отдельных условий деятельности организаций, изменение которых влияет на стоимость услуг;</a:t>
            </a:r>
            <a:br>
              <a:rPr lang="ru-RU" sz="1200" b="1" i="1">
                <a:solidFill>
                  <a:srgbClr val="000099"/>
                </a:solidFill>
              </a:rPr>
            </a:br>
            <a:r>
              <a:rPr lang="ru-RU" sz="1200" b="1" i="1">
                <a:solidFill>
                  <a:srgbClr val="000099"/>
                </a:solidFill>
              </a:rPr>
              <a:t>3. Обоснованность определения предоставления ТУ;</a:t>
            </a:r>
            <a:br>
              <a:rPr lang="ru-RU" sz="1200" b="1" i="1">
                <a:solidFill>
                  <a:srgbClr val="000099"/>
                </a:solidFill>
              </a:rPr>
            </a:br>
            <a:r>
              <a:rPr lang="ru-RU" sz="1200" b="1" i="1">
                <a:solidFill>
                  <a:srgbClr val="000099"/>
                </a:solidFill>
              </a:rPr>
              <a:t>4. Соблюдение правил тех. Присоединения;</a:t>
            </a:r>
            <a:br>
              <a:rPr lang="ru-RU" sz="1200" b="1" i="1">
                <a:solidFill>
                  <a:srgbClr val="000099"/>
                </a:solidFill>
              </a:rPr>
            </a:br>
            <a:r>
              <a:rPr lang="ru-RU" sz="1200" b="1" i="1">
                <a:solidFill>
                  <a:srgbClr val="000099"/>
                </a:solidFill>
              </a:rPr>
              <a:t>5. наличие необоснованных отказов в тех. Присоединении)</a:t>
            </a:r>
            <a:endParaRPr lang="ru-RU" sz="1200" b="1">
              <a:solidFill>
                <a:srgbClr val="000099"/>
              </a:solidFill>
            </a:endParaRPr>
          </a:p>
        </p:txBody>
      </p:sp>
      <p:sp>
        <p:nvSpPr>
          <p:cNvPr id="317464" name="AutoShape 23"/>
          <p:cNvSpPr>
            <a:spLocks noChangeArrowheads="1"/>
          </p:cNvSpPr>
          <p:nvPr/>
        </p:nvSpPr>
        <p:spPr bwMode="auto">
          <a:xfrm rot="19274304">
            <a:off x="6859980" y="5339633"/>
            <a:ext cx="377825" cy="288925"/>
          </a:xfrm>
          <a:prstGeom prst="rightArrow">
            <a:avLst>
              <a:gd name="adj1" fmla="val 50000"/>
              <a:gd name="adj2" fmla="val 32692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24" name="Oval 18"/>
          <p:cNvSpPr>
            <a:spLocks noChangeArrowheads="1"/>
          </p:cNvSpPr>
          <p:nvPr/>
        </p:nvSpPr>
        <p:spPr bwMode="auto">
          <a:xfrm>
            <a:off x="7215206" y="4776805"/>
            <a:ext cx="1757344" cy="1223963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7429519" y="5026895"/>
            <a:ext cx="139856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Составление акта</a:t>
            </a:r>
          </a:p>
          <a:p>
            <a:pPr algn="ctr"/>
            <a:r>
              <a:rPr lang="ru-RU" sz="1200" b="1" i="1" dirty="0" smtClean="0">
                <a:solidFill>
                  <a:srgbClr val="000099"/>
                </a:solidFill>
              </a:rPr>
              <a:t>Поставщик</a:t>
            </a:r>
            <a:r>
              <a:rPr lang="ru-RU" sz="1200" b="1" i="1" dirty="0">
                <a:solidFill>
                  <a:srgbClr val="000099"/>
                </a:solidFill>
              </a:rPr>
              <a:t>, потребитель</a:t>
            </a:r>
            <a:endParaRPr lang="ru-RU" sz="1200" b="1" dirty="0">
              <a:solidFill>
                <a:srgbClr val="000099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/>
        </p:nvSpPr>
        <p:spPr bwMode="auto">
          <a:xfrm rot="16412082">
            <a:off x="5969546" y="4863288"/>
            <a:ext cx="792162" cy="288925"/>
          </a:xfrm>
          <a:prstGeom prst="rightArrow">
            <a:avLst>
              <a:gd name="adj1" fmla="val 50000"/>
              <a:gd name="adj2" fmla="val 68544"/>
            </a:avLst>
          </a:prstGeom>
          <a:solidFill>
            <a:srgbClr val="FFCCFF"/>
          </a:solidFill>
          <a:ln w="9525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7" name="Двойная стрелка вверх/вниз 26"/>
          <p:cNvSpPr/>
          <p:nvPr/>
        </p:nvSpPr>
        <p:spPr>
          <a:xfrm>
            <a:off x="8429652" y="4214818"/>
            <a:ext cx="285752" cy="642942"/>
          </a:xfrm>
          <a:prstGeom prst="upDownArrow">
            <a:avLst/>
          </a:prstGeom>
          <a:solidFill>
            <a:srgbClr val="FFCC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5008CA6-5382-40D2-BA3F-8D869F813550}" type="slidenum">
              <a:rPr lang="ru-RU" sz="1400"/>
              <a:pPr algn="r"/>
              <a:t>3</a:t>
            </a:fld>
            <a:endParaRPr lang="ru-RU" sz="1400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endParaRPr lang="ru-RU" sz="1600">
              <a:solidFill>
                <a:schemeClr val="accent2"/>
              </a:solidFill>
            </a:endParaRPr>
          </a:p>
        </p:txBody>
      </p:sp>
      <p:sp>
        <p:nvSpPr>
          <p:cNvPr id="3077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58738"/>
            <a:ext cx="9144000" cy="633412"/>
          </a:xfrm>
        </p:spPr>
        <p:txBody>
          <a:bodyPr/>
          <a:lstStyle/>
          <a:p>
            <a:pPr eaLnBrk="1" hangingPunct="1"/>
            <a:r>
              <a:rPr lang="ru-RU" sz="1400" b="1" dirty="0" smtClean="0"/>
              <a:t>Нормативно-правовые акты РФ  и РС (Я), регулирующие вопросы технологического присоединения к электрическим сетям и подключения к сетям инженерно-технического обеспечения</a:t>
            </a: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107950" y="835025"/>
            <a:ext cx="8928100" cy="568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AutoNum type="arabicPeriod"/>
            </a:pPr>
            <a:r>
              <a:rPr lang="ru-RU" sz="1200" b="1" dirty="0" smtClean="0"/>
              <a:t>Градостроительный </a:t>
            </a:r>
            <a:r>
              <a:rPr lang="ru-RU" sz="1200" b="1" dirty="0"/>
              <a:t>кодекс РФ от 29.12.04 г. № 190-ФЗ</a:t>
            </a:r>
          </a:p>
          <a:p>
            <a:pPr marL="342900" indent="-342900"/>
            <a:r>
              <a:rPr lang="ru-RU" sz="1200" b="1" dirty="0" smtClean="0"/>
              <a:t>2.</a:t>
            </a:r>
            <a:r>
              <a:rPr lang="ru-RU" sz="1200" dirty="0" smtClean="0"/>
              <a:t> </a:t>
            </a:r>
            <a:r>
              <a:rPr lang="ru-RU" sz="1200" b="1" dirty="0"/>
              <a:t>Федеральный закон от 26.03.2003 г. № 35-ФЗ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электроэнергетике»</a:t>
            </a:r>
          </a:p>
          <a:p>
            <a:pPr marL="342900" indent="-342900"/>
            <a:r>
              <a:rPr lang="ru-RU" sz="1200" b="1" dirty="0" smtClean="0"/>
              <a:t>3.</a:t>
            </a:r>
            <a:r>
              <a:rPr lang="ru-RU" sz="1200" dirty="0" smtClean="0"/>
              <a:t> </a:t>
            </a:r>
            <a:r>
              <a:rPr lang="ru-RU" sz="1200" b="1" dirty="0"/>
              <a:t>Постановление Правительства РФ от 19 января 2004 г. N 19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"Об утверждении Правил согласования инвестиционных программ субъектов </a:t>
            </a:r>
          </a:p>
          <a:p>
            <a:pPr marL="342900" indent="-342900"/>
            <a:r>
              <a:rPr lang="ru-RU" sz="1200" dirty="0"/>
              <a:t>естественных монополий в электроэнергетике"</a:t>
            </a:r>
          </a:p>
          <a:p>
            <a:pPr marL="342900" indent="-342900"/>
            <a:r>
              <a:rPr lang="ru-RU" sz="1200" b="1" dirty="0" smtClean="0"/>
              <a:t>4. </a:t>
            </a:r>
            <a:r>
              <a:rPr lang="ru-RU" sz="1200" b="1" dirty="0"/>
              <a:t>Постановление Правительства РФ от 26.02.2004 г. № 109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 ценообразовании в отношении электрической  и тепловой энергии в РФ»</a:t>
            </a:r>
          </a:p>
          <a:p>
            <a:pPr marL="342900" indent="-342900"/>
            <a:r>
              <a:rPr lang="ru-RU" sz="1200" b="1" dirty="0" smtClean="0"/>
              <a:t>5.</a:t>
            </a:r>
            <a:r>
              <a:rPr lang="ru-RU" sz="1200" dirty="0" smtClean="0"/>
              <a:t> </a:t>
            </a:r>
            <a:r>
              <a:rPr lang="ru-RU" sz="1200" b="1" dirty="0"/>
              <a:t>Постановление Правительства РФ от 27.12.2004 г. № 861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утверждении Правил не дискриминационного доступа к  услугам по передаче электрической энергии и оказания </a:t>
            </a:r>
          </a:p>
          <a:p>
            <a:pPr marL="342900" indent="-342900"/>
            <a:r>
              <a:rPr lang="ru-RU" sz="1200" dirty="0"/>
              <a:t>этих услуг … и Правил технологического присоединения </a:t>
            </a:r>
            <a:r>
              <a:rPr lang="ru-RU" sz="1200" dirty="0" err="1"/>
              <a:t>энергопринимающих</a:t>
            </a:r>
            <a:r>
              <a:rPr lang="ru-RU" sz="1200" dirty="0"/>
              <a:t> устройств (энергетических установок) </a:t>
            </a:r>
          </a:p>
          <a:p>
            <a:pPr marL="342900" indent="-342900"/>
            <a:r>
              <a:rPr lang="ru-RU" sz="1200" dirty="0"/>
              <a:t>юридических и физических лиц к электрическим сетям»</a:t>
            </a:r>
          </a:p>
          <a:p>
            <a:pPr marL="342900" indent="-342900"/>
            <a:r>
              <a:rPr lang="ru-RU" sz="1200" b="1" dirty="0" smtClean="0"/>
              <a:t>6.</a:t>
            </a:r>
            <a:r>
              <a:rPr lang="ru-RU" sz="1200" dirty="0" smtClean="0"/>
              <a:t> </a:t>
            </a:r>
            <a:r>
              <a:rPr lang="ru-RU" sz="1200" b="1" dirty="0"/>
              <a:t>Постановление Правительства РФ от 13.02.2006 г. № 83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утверждении Правил определения и предоставления технических условий </a:t>
            </a:r>
          </a:p>
          <a:p>
            <a:pPr marL="342900" indent="-342900"/>
            <a:r>
              <a:rPr lang="ru-RU" sz="1200" dirty="0"/>
              <a:t>подключения объекта капитального строительства к сетям инженерно-технического обеспечения и </a:t>
            </a:r>
          </a:p>
          <a:p>
            <a:pPr marL="342900" indent="-342900"/>
            <a:r>
              <a:rPr lang="ru-RU" sz="1200" dirty="0"/>
              <a:t>Правил подключения объекта </a:t>
            </a:r>
          </a:p>
          <a:p>
            <a:pPr marL="342900" indent="-342900"/>
            <a:r>
              <a:rPr lang="ru-RU" sz="1200" dirty="0"/>
              <a:t>капитального строительства к сетям инженерно-технического обеспечения»</a:t>
            </a:r>
          </a:p>
          <a:p>
            <a:pPr marL="342900" indent="-342900"/>
            <a:r>
              <a:rPr lang="ru-RU" sz="1200" b="1" dirty="0" smtClean="0"/>
              <a:t>7.</a:t>
            </a:r>
            <a:r>
              <a:rPr lang="ru-RU" sz="1200" dirty="0" smtClean="0"/>
              <a:t> </a:t>
            </a:r>
            <a:r>
              <a:rPr lang="ru-RU" sz="1200" b="1" dirty="0"/>
              <a:t>Постановление Правительства РФ от 31.08.2006 г. № 530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утверждении Правил функционирования розничных </a:t>
            </a:r>
          </a:p>
          <a:p>
            <a:pPr marL="342900" indent="-342900"/>
            <a:r>
              <a:rPr lang="ru-RU" sz="1200" dirty="0"/>
              <a:t>рынков электрической энергии в переходный период реформирования электроэнергетики»</a:t>
            </a:r>
          </a:p>
          <a:p>
            <a:pPr marL="342900" indent="-342900"/>
            <a:r>
              <a:rPr lang="ru-RU" sz="1200" b="1" dirty="0" smtClean="0"/>
              <a:t>8.</a:t>
            </a:r>
            <a:r>
              <a:rPr lang="ru-RU" sz="1200" dirty="0" smtClean="0"/>
              <a:t> </a:t>
            </a:r>
            <a:r>
              <a:rPr lang="ru-RU" sz="1200" b="1" dirty="0"/>
              <a:t>Постановление Правительства РФ от 9.06.2007 г. № 360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утверждении Правил заключения и исполнения</a:t>
            </a:r>
          </a:p>
          <a:p>
            <a:pPr marL="342900" indent="-342900"/>
            <a:r>
              <a:rPr lang="ru-RU" sz="1200" dirty="0"/>
              <a:t>публичных договоров о подключении к системам коммунальной инфраструктуры»</a:t>
            </a:r>
          </a:p>
          <a:p>
            <a:pPr marL="342900" indent="-342900"/>
            <a:r>
              <a:rPr lang="ru-RU" sz="1200" b="1" dirty="0" smtClean="0"/>
              <a:t>9.</a:t>
            </a:r>
            <a:r>
              <a:rPr lang="ru-RU" sz="1200" dirty="0" smtClean="0"/>
              <a:t> </a:t>
            </a:r>
            <a:r>
              <a:rPr lang="ru-RU" sz="1200" b="1" dirty="0"/>
              <a:t>Приказ ФСТ России от 23.10.2007 г. № </a:t>
            </a:r>
            <a:r>
              <a:rPr lang="ru-RU" sz="1200" b="1" dirty="0" smtClean="0"/>
              <a:t>365-э/5</a:t>
            </a:r>
            <a:r>
              <a:rPr lang="ru-RU" sz="1200" dirty="0" smtClean="0"/>
              <a:t> </a:t>
            </a:r>
            <a:endParaRPr lang="ru-RU" sz="1200" dirty="0"/>
          </a:p>
          <a:p>
            <a:pPr marL="342900" indent="-342900"/>
            <a:r>
              <a:rPr lang="ru-RU" sz="1200" dirty="0"/>
              <a:t>«Об утверждении Методических указаний по определению размера платы за технологическое присоединение </a:t>
            </a:r>
          </a:p>
          <a:p>
            <a:pPr marL="342900" indent="-342900"/>
            <a:r>
              <a:rPr lang="ru-RU" sz="1200" dirty="0"/>
              <a:t>к электрическим сетям»</a:t>
            </a:r>
          </a:p>
          <a:p>
            <a:pPr marL="342900" indent="-342900"/>
            <a:r>
              <a:rPr lang="ru-RU" sz="1200" b="1" dirty="0" smtClean="0"/>
              <a:t>10. </a:t>
            </a:r>
            <a:r>
              <a:rPr lang="ru-RU" sz="1200" b="1" dirty="0"/>
              <a:t>Постановление Правительства РС (Я) от 26 апреля 2007 г. № 171</a:t>
            </a:r>
            <a:r>
              <a:rPr lang="ru-RU" sz="1200" dirty="0"/>
              <a:t> </a:t>
            </a:r>
          </a:p>
          <a:p>
            <a:pPr marL="342900" indent="-342900"/>
            <a:r>
              <a:rPr lang="ru-RU" sz="1200" dirty="0"/>
              <a:t>«Об утверждении Порядка согласования инвестиционных программ </a:t>
            </a:r>
          </a:p>
          <a:p>
            <a:pPr marL="342900" indent="-342900"/>
            <a:r>
              <a:rPr lang="ru-RU" sz="1200" dirty="0"/>
              <a:t>регулируемых организаций»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D5A84-12EE-46AC-BC24-19A05FEC5173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9" name="Rectangle 2"/>
          <p:cNvSpPr>
            <a:spLocks noChangeArrowheads="1"/>
          </p:cNvSpPr>
          <p:nvPr/>
        </p:nvSpPr>
        <p:spPr bwMode="auto">
          <a:xfrm>
            <a:off x="0" y="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1541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71438"/>
            <a:ext cx="9144000" cy="836612"/>
          </a:xfrm>
        </p:spPr>
        <p:txBody>
          <a:bodyPr/>
          <a:lstStyle/>
          <a:p>
            <a:pPr eaLnBrk="1" hangingPunct="1"/>
            <a:r>
              <a:rPr lang="ru-RU" sz="1800" b="1" smtClean="0"/>
              <a:t>Финансирование инвестиционных программ сетевых организаций</a:t>
            </a:r>
            <a:br>
              <a:rPr lang="ru-RU" sz="1800" b="1" smtClean="0"/>
            </a:br>
            <a:r>
              <a:rPr lang="ru-RU" sz="1800" i="1" smtClean="0"/>
              <a:t>(в соотв. с постановлением Правительства РС (Я) от 26.02.2004 г. №109 «О ценообразовании в отношении электрической и тепловой энергии в РФ» </a:t>
            </a:r>
            <a:endParaRPr lang="ru-RU" sz="2400" b="1" smtClean="0"/>
          </a:p>
        </p:txBody>
      </p:sp>
      <p:sp>
        <p:nvSpPr>
          <p:cNvPr id="321542" name="Oval 5"/>
          <p:cNvSpPr>
            <a:spLocks noChangeArrowheads="1"/>
          </p:cNvSpPr>
          <p:nvPr/>
        </p:nvSpPr>
        <p:spPr bwMode="auto">
          <a:xfrm>
            <a:off x="755650" y="1116013"/>
            <a:ext cx="3384550" cy="12239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1543" name="Text Box 6"/>
          <p:cNvSpPr txBox="1">
            <a:spLocks noChangeArrowheads="1"/>
          </p:cNvSpPr>
          <p:nvPr/>
        </p:nvSpPr>
        <p:spPr bwMode="auto">
          <a:xfrm>
            <a:off x="1187450" y="1471613"/>
            <a:ext cx="24495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Тариф на электрическую энергию (основной) </a:t>
            </a:r>
          </a:p>
        </p:txBody>
      </p:sp>
      <p:sp>
        <p:nvSpPr>
          <p:cNvPr id="321544" name="Text Box 7"/>
          <p:cNvSpPr txBox="1">
            <a:spLocks noChangeArrowheads="1"/>
          </p:cNvSpPr>
          <p:nvPr/>
        </p:nvSpPr>
        <p:spPr bwMode="auto">
          <a:xfrm>
            <a:off x="179388" y="2886074"/>
            <a:ext cx="4537075" cy="36147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0" hangingPunct="0">
              <a:lnSpc>
                <a:spcPct val="80000"/>
              </a:lnSpc>
              <a:spcBef>
                <a:spcPct val="20000"/>
              </a:spcBef>
            </a:pPr>
            <a:r>
              <a:rPr lang="ru-RU" dirty="0">
                <a:solidFill>
                  <a:schemeClr val="tx1"/>
                </a:solidFill>
              </a:rPr>
              <a:t>включаются  расходы на строительство и реконструкцию линий электропередачи, подстанций, увеличение сечения проводов и кабелей, увеличение мощности трансформаторов, расширение распределительных устройств и установку компенсирующих устройств для обеспечения качества электрической энергии (объектов </a:t>
            </a:r>
            <a:r>
              <a:rPr lang="ru-RU" dirty="0" err="1">
                <a:solidFill>
                  <a:schemeClr val="tx1"/>
                </a:solidFill>
              </a:rPr>
              <a:t>электросетевого</a:t>
            </a:r>
            <a:r>
              <a:rPr lang="ru-RU" dirty="0">
                <a:solidFill>
                  <a:schemeClr val="tx1"/>
                </a:solidFill>
              </a:rPr>
              <a:t> хозяйства) в целях </a:t>
            </a:r>
            <a:r>
              <a:rPr lang="ru-RU" b="1" dirty="0">
                <a:solidFill>
                  <a:schemeClr val="tx1"/>
                </a:solidFill>
              </a:rPr>
              <a:t>обеспечения надежности работы электрических станций</a:t>
            </a:r>
            <a:r>
              <a:rPr lang="ru-RU" dirty="0">
                <a:solidFill>
                  <a:schemeClr val="tx1"/>
                </a:solidFill>
              </a:rPr>
              <a:t>, присоединяемых </a:t>
            </a:r>
            <a:r>
              <a:rPr lang="ru-RU" dirty="0" err="1">
                <a:solidFill>
                  <a:schemeClr val="tx1"/>
                </a:solidFill>
              </a:rPr>
              <a:t>энергопринимающих</a:t>
            </a:r>
            <a:r>
              <a:rPr lang="ru-RU" dirty="0">
                <a:solidFill>
                  <a:schemeClr val="tx1"/>
                </a:solidFill>
              </a:rPr>
              <a:t> устройств, а также ранее присоединенных потребителей.</a:t>
            </a:r>
          </a:p>
        </p:txBody>
      </p:sp>
      <p:sp>
        <p:nvSpPr>
          <p:cNvPr id="321545" name="Oval 8"/>
          <p:cNvSpPr>
            <a:spLocks noChangeArrowheads="1"/>
          </p:cNvSpPr>
          <p:nvPr/>
        </p:nvSpPr>
        <p:spPr bwMode="auto">
          <a:xfrm>
            <a:off x="5292725" y="1116013"/>
            <a:ext cx="3384550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1546" name="Text Box 9"/>
          <p:cNvSpPr txBox="1">
            <a:spLocks noChangeArrowheads="1"/>
          </p:cNvSpPr>
          <p:nvPr/>
        </p:nvSpPr>
        <p:spPr bwMode="auto">
          <a:xfrm>
            <a:off x="5724525" y="1116013"/>
            <a:ext cx="244951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Плата за технологическое присоединение к электрическим сетям</a:t>
            </a:r>
          </a:p>
        </p:txBody>
      </p:sp>
      <p:sp>
        <p:nvSpPr>
          <p:cNvPr id="321547" name="Text Box 10"/>
          <p:cNvSpPr txBox="1">
            <a:spLocks noChangeArrowheads="1"/>
          </p:cNvSpPr>
          <p:nvPr/>
        </p:nvSpPr>
        <p:spPr bwMode="auto">
          <a:xfrm>
            <a:off x="4859338" y="2878138"/>
            <a:ext cx="4176712" cy="31947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0" hangingPunct="0">
              <a:lnSpc>
                <a:spcPct val="80000"/>
              </a:lnSpc>
              <a:spcBef>
                <a:spcPct val="20000"/>
              </a:spcBef>
            </a:pPr>
            <a:r>
              <a:rPr lang="ru-RU" dirty="0">
                <a:solidFill>
                  <a:schemeClr val="tx1"/>
                </a:solidFill>
              </a:rPr>
              <a:t>включаются расходы на строительство </a:t>
            </a:r>
            <a:r>
              <a:rPr lang="ru-RU" dirty="0" smtClean="0">
                <a:solidFill>
                  <a:schemeClr val="tx1"/>
                </a:solidFill>
              </a:rPr>
              <a:t>объектов </a:t>
            </a:r>
            <a:r>
              <a:rPr lang="ru-RU" dirty="0" err="1">
                <a:solidFill>
                  <a:schemeClr val="tx1"/>
                </a:solidFill>
              </a:rPr>
              <a:t>электро-сетевого</a:t>
            </a:r>
            <a:r>
              <a:rPr lang="ru-RU" dirty="0">
                <a:solidFill>
                  <a:schemeClr val="tx1"/>
                </a:solidFill>
              </a:rPr>
              <a:t> хозяйства  </a:t>
            </a:r>
            <a:r>
              <a:rPr lang="ru-RU" b="1" dirty="0">
                <a:solidFill>
                  <a:schemeClr val="tx1"/>
                </a:solidFill>
              </a:rPr>
              <a:t>в целях присоединения новых и (или) увеличения мощности </a:t>
            </a:r>
            <a:r>
              <a:rPr lang="ru-RU" b="1" dirty="0" err="1">
                <a:solidFill>
                  <a:schemeClr val="tx1"/>
                </a:solidFill>
              </a:rPr>
              <a:t>энергопринимающих</a:t>
            </a:r>
            <a:r>
              <a:rPr lang="ru-RU" b="1" dirty="0">
                <a:solidFill>
                  <a:schemeClr val="tx1"/>
                </a:solidFill>
              </a:rPr>
              <a:t> устройств,</a:t>
            </a:r>
            <a:r>
              <a:rPr lang="ru-RU" dirty="0">
                <a:solidFill>
                  <a:schemeClr val="tx1"/>
                </a:solidFill>
              </a:rPr>
              <a:t> присоединенных ранее, а также для присоединения мощности строящихся (реконструируемых) электрических станций от границ балансовой принадлежности соответствующих электрических станций до существующих объектов </a:t>
            </a:r>
            <a:r>
              <a:rPr lang="ru-RU" dirty="0" err="1">
                <a:solidFill>
                  <a:schemeClr val="tx1"/>
                </a:solidFill>
              </a:rPr>
              <a:t>электросетевого</a:t>
            </a:r>
            <a:r>
              <a:rPr lang="ru-RU" dirty="0">
                <a:solidFill>
                  <a:schemeClr val="tx1"/>
                </a:solidFill>
              </a:rPr>
              <a:t> хозяйства.</a:t>
            </a:r>
          </a:p>
        </p:txBody>
      </p:sp>
      <p:sp>
        <p:nvSpPr>
          <p:cNvPr id="321548" name="AutoShape 11"/>
          <p:cNvSpPr>
            <a:spLocks noChangeArrowheads="1"/>
          </p:cNvSpPr>
          <p:nvPr/>
        </p:nvSpPr>
        <p:spPr bwMode="auto">
          <a:xfrm rot="10678303">
            <a:off x="2268538" y="2411413"/>
            <a:ext cx="287337" cy="431800"/>
          </a:xfrm>
          <a:prstGeom prst="downArrow">
            <a:avLst>
              <a:gd name="adj1" fmla="val 50000"/>
              <a:gd name="adj2" fmla="val 37569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1549" name="AutoShape 12"/>
          <p:cNvSpPr>
            <a:spLocks noChangeArrowheads="1"/>
          </p:cNvSpPr>
          <p:nvPr/>
        </p:nvSpPr>
        <p:spPr bwMode="auto">
          <a:xfrm rot="10678303">
            <a:off x="6948488" y="2411413"/>
            <a:ext cx="287337" cy="431800"/>
          </a:xfrm>
          <a:prstGeom prst="downArrow">
            <a:avLst>
              <a:gd name="adj1" fmla="val 50000"/>
              <a:gd name="adj2" fmla="val 37569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3" name="Rectangle 2"/>
          <p:cNvSpPr>
            <a:spLocks noChangeArrowheads="1"/>
          </p:cNvSpPr>
          <p:nvPr/>
        </p:nvSpPr>
        <p:spPr bwMode="auto">
          <a:xfrm>
            <a:off x="0" y="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2565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44450"/>
            <a:ext cx="9144000" cy="692150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chemeClr val="tx1"/>
                </a:solidFill>
              </a:rPr>
              <a:t>Расчет платы за технологическое присоединение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(в соотв. с Приказом ФСТ России от 23.10.2007 г. № 277-э/7 «Об утверждении Методических указаний по определению размера платы за технологическое присоединение к электрическим сетям»)</a:t>
            </a:r>
            <a:endParaRPr lang="ru-RU" sz="3600" i="1" dirty="0" smtClean="0">
              <a:solidFill>
                <a:schemeClr val="tx1"/>
              </a:solidFill>
            </a:endParaRPr>
          </a:p>
        </p:txBody>
      </p:sp>
      <p:sp>
        <p:nvSpPr>
          <p:cNvPr id="322566" name="Text Box 5"/>
          <p:cNvSpPr txBox="1">
            <a:spLocks noChangeArrowheads="1"/>
          </p:cNvSpPr>
          <p:nvPr/>
        </p:nvSpPr>
        <p:spPr bwMode="auto">
          <a:xfrm>
            <a:off x="2701925" y="1428736"/>
            <a:ext cx="2446338" cy="70788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ru-RU" sz="800" b="1" i="1" dirty="0">
                <a:solidFill>
                  <a:schemeClr val="tx1"/>
                </a:solidFill>
              </a:rPr>
              <a:t>- затраты на подготовку ТУ</a:t>
            </a:r>
            <a:br>
              <a:rPr lang="ru-RU" sz="800" b="1" i="1" dirty="0">
                <a:solidFill>
                  <a:schemeClr val="tx1"/>
                </a:solidFill>
              </a:rPr>
            </a:br>
            <a:r>
              <a:rPr lang="ru-RU" sz="800" b="1" i="1" dirty="0">
                <a:solidFill>
                  <a:schemeClr val="tx1"/>
                </a:solidFill>
              </a:rPr>
              <a:t>- затраты на проверку </a:t>
            </a:r>
            <a:br>
              <a:rPr lang="ru-RU" sz="800" b="1" i="1" dirty="0">
                <a:solidFill>
                  <a:schemeClr val="tx1"/>
                </a:solidFill>
              </a:rPr>
            </a:br>
            <a:r>
              <a:rPr lang="ru-RU" sz="800" b="1" i="1" dirty="0">
                <a:solidFill>
                  <a:schemeClr val="tx1"/>
                </a:solidFill>
              </a:rPr>
              <a:t>выполнения ТУ</a:t>
            </a:r>
            <a:br>
              <a:rPr lang="ru-RU" sz="800" b="1" i="1" dirty="0">
                <a:solidFill>
                  <a:schemeClr val="tx1"/>
                </a:solidFill>
              </a:rPr>
            </a:br>
            <a:r>
              <a:rPr lang="ru-RU" sz="800" b="1" i="1" dirty="0">
                <a:solidFill>
                  <a:schemeClr val="tx1"/>
                </a:solidFill>
              </a:rPr>
              <a:t>- затраты на фактическое присоединение;</a:t>
            </a:r>
          </a:p>
        </p:txBody>
      </p:sp>
      <p:sp>
        <p:nvSpPr>
          <p:cNvPr id="322567" name="Text Box 6"/>
          <p:cNvSpPr txBox="1">
            <a:spLocks noChangeArrowheads="1"/>
          </p:cNvSpPr>
          <p:nvPr/>
        </p:nvSpPr>
        <p:spPr bwMode="auto">
          <a:xfrm>
            <a:off x="2700338" y="865169"/>
            <a:ext cx="2447925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Плата 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за «чернила»:</a:t>
            </a:r>
          </a:p>
        </p:txBody>
      </p:sp>
      <p:sp>
        <p:nvSpPr>
          <p:cNvPr id="322568" name="Text Box 7"/>
          <p:cNvSpPr txBox="1">
            <a:spLocks noChangeArrowheads="1"/>
          </p:cNvSpPr>
          <p:nvPr/>
        </p:nvSpPr>
        <p:spPr bwMode="auto">
          <a:xfrm>
            <a:off x="5214942" y="857232"/>
            <a:ext cx="436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22569" name="Text Box 8"/>
          <p:cNvSpPr txBox="1">
            <a:spLocks noChangeArrowheads="1"/>
          </p:cNvSpPr>
          <p:nvPr/>
        </p:nvSpPr>
        <p:spPr bwMode="auto">
          <a:xfrm>
            <a:off x="5651500" y="785794"/>
            <a:ext cx="3241675" cy="43088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Инвестиционная </a:t>
            </a:r>
            <a:r>
              <a:rPr lang="ru-RU" sz="1400" b="1" dirty="0">
                <a:solidFill>
                  <a:schemeClr val="tx1"/>
                </a:solidFill>
              </a:rPr>
              <a:t>составляющая </a:t>
            </a:r>
            <a:br>
              <a:rPr lang="ru-RU" sz="1400" b="1" dirty="0">
                <a:solidFill>
                  <a:schemeClr val="tx1"/>
                </a:solidFill>
              </a:rPr>
            </a:b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322570" name="Text Box 9"/>
          <p:cNvSpPr txBox="1">
            <a:spLocks noChangeArrowheads="1"/>
          </p:cNvSpPr>
          <p:nvPr/>
        </p:nvSpPr>
        <p:spPr bwMode="auto">
          <a:xfrm>
            <a:off x="1981200" y="1928802"/>
            <a:ext cx="935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  =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22571" name="Line 10"/>
          <p:cNvSpPr>
            <a:spLocks noChangeShapeType="1"/>
          </p:cNvSpPr>
          <p:nvPr/>
        </p:nvSpPr>
        <p:spPr bwMode="auto">
          <a:xfrm>
            <a:off x="2786050" y="2143116"/>
            <a:ext cx="60499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400"/>
          </a:p>
        </p:txBody>
      </p:sp>
      <p:sp>
        <p:nvSpPr>
          <p:cNvPr id="322572" name="Text Box 11"/>
          <p:cNvSpPr txBox="1">
            <a:spLocks noChangeArrowheads="1"/>
          </p:cNvSpPr>
          <p:nvPr/>
        </p:nvSpPr>
        <p:spPr bwMode="auto">
          <a:xfrm>
            <a:off x="4354513" y="2285992"/>
            <a:ext cx="230505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tx1"/>
                </a:solidFill>
              </a:rPr>
              <a:t>Присоединяемая мощность</a:t>
            </a:r>
          </a:p>
        </p:txBody>
      </p:sp>
      <p:sp>
        <p:nvSpPr>
          <p:cNvPr id="322573" name="Text Box 12"/>
          <p:cNvSpPr txBox="1">
            <a:spLocks noChangeArrowheads="1"/>
          </p:cNvSpPr>
          <p:nvPr/>
        </p:nvSpPr>
        <p:spPr bwMode="auto">
          <a:xfrm>
            <a:off x="357158" y="2000240"/>
            <a:ext cx="1655762" cy="30777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chemeClr val="tx1"/>
                </a:solidFill>
              </a:rPr>
              <a:t>1 кВт</a:t>
            </a:r>
          </a:p>
        </p:txBody>
      </p:sp>
      <p:sp>
        <p:nvSpPr>
          <p:cNvPr id="322574" name="Text Box 13"/>
          <p:cNvSpPr txBox="1">
            <a:spLocks noChangeArrowheads="1"/>
          </p:cNvSpPr>
          <p:nvPr/>
        </p:nvSpPr>
        <p:spPr bwMode="auto">
          <a:xfrm>
            <a:off x="5651500" y="1214422"/>
            <a:ext cx="3241675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ru-RU" sz="800" b="1" i="1" dirty="0" smtClean="0">
                <a:solidFill>
                  <a:schemeClr val="tx1"/>
                </a:solidFill>
              </a:rPr>
              <a:t>- </a:t>
            </a:r>
            <a:r>
              <a:rPr lang="ru-RU" sz="800" b="1" i="1" dirty="0">
                <a:solidFill>
                  <a:schemeClr val="tx1"/>
                </a:solidFill>
              </a:rPr>
              <a:t>новое строительство связанное с созданием общих объектов для нескольких </a:t>
            </a:r>
            <a:r>
              <a:rPr lang="ru-RU" sz="800" b="1" i="1" dirty="0" smtClean="0">
                <a:solidFill>
                  <a:schemeClr val="tx1"/>
                </a:solidFill>
              </a:rPr>
              <a:t>потребителей и объектов внешнего энергоснабжения от точки присоединения до объекта;</a:t>
            </a:r>
            <a:r>
              <a:rPr lang="ru-RU" sz="800" b="1" i="1" dirty="0">
                <a:solidFill>
                  <a:schemeClr val="tx1"/>
                </a:solidFill>
              </a:rPr>
              <a:t/>
            </a:r>
            <a:br>
              <a:rPr lang="ru-RU" sz="800" b="1" i="1" dirty="0">
                <a:solidFill>
                  <a:schemeClr val="tx1"/>
                </a:solidFill>
              </a:rPr>
            </a:br>
            <a:r>
              <a:rPr lang="ru-RU" sz="800" b="1" i="1" dirty="0">
                <a:solidFill>
                  <a:schemeClr val="tx1"/>
                </a:solidFill>
              </a:rPr>
              <a:t>- налоги возникающие в результате деятельности по присоединению;</a:t>
            </a: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2857496"/>
            <a:ext cx="91440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r>
              <a:rPr lang="ru-RU" sz="2000" b="1" dirty="0">
                <a:solidFill>
                  <a:schemeClr val="tx2"/>
                </a:solidFill>
              </a:rPr>
              <a:t>Плата за подключение к сетям </a:t>
            </a:r>
            <a:br>
              <a:rPr lang="ru-RU" sz="2000" b="1" dirty="0">
                <a:solidFill>
                  <a:schemeClr val="tx2"/>
                </a:solidFill>
              </a:rPr>
            </a:br>
            <a:r>
              <a:rPr lang="ru-RU" sz="2000" b="1" dirty="0">
                <a:solidFill>
                  <a:schemeClr val="tx2"/>
                </a:solidFill>
              </a:rPr>
              <a:t>инженерно-технического назначения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364163" y="3771920"/>
            <a:ext cx="792162" cy="1158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1000" b="1" i="1">
              <a:solidFill>
                <a:schemeClr val="tx1"/>
              </a:solidFill>
            </a:endParaRPr>
          </a:p>
          <a:p>
            <a:pPr algn="l"/>
            <a:endParaRPr lang="ru-RU" sz="1000" b="1" i="1">
              <a:solidFill>
                <a:schemeClr val="tx1"/>
              </a:solidFill>
            </a:endParaRPr>
          </a:p>
          <a:p>
            <a:pPr algn="l"/>
            <a:endParaRPr lang="ru-RU" sz="1000" b="1" i="1">
              <a:solidFill>
                <a:schemeClr val="tx1"/>
              </a:solidFill>
            </a:endParaRPr>
          </a:p>
          <a:p>
            <a:pPr algn="l"/>
            <a:endParaRPr lang="ru-RU" sz="1000" b="1" i="1">
              <a:solidFill>
                <a:schemeClr val="tx1"/>
              </a:solidFill>
            </a:endParaRPr>
          </a:p>
          <a:p>
            <a:pPr algn="l"/>
            <a:endParaRPr lang="ru-RU" sz="1000" b="1" i="1">
              <a:solidFill>
                <a:schemeClr val="tx1"/>
              </a:solidFill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981200" y="4859358"/>
            <a:ext cx="9350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  =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Line 7"/>
          <p:cNvSpPr>
            <a:spLocks noChangeShapeType="1"/>
          </p:cNvSpPr>
          <p:nvPr/>
        </p:nvSpPr>
        <p:spPr bwMode="auto">
          <a:xfrm>
            <a:off x="2700338" y="5141933"/>
            <a:ext cx="60499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4354513" y="5429264"/>
            <a:ext cx="230505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Присоединяемая мощность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795963" y="3771920"/>
            <a:ext cx="3170237" cy="1158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1000" b="1" i="1">
                <a:solidFill>
                  <a:schemeClr val="tx1"/>
                </a:solidFill>
              </a:rPr>
              <a:t>- усиление существующих сетей;</a:t>
            </a:r>
            <a:br>
              <a:rPr lang="ru-RU" sz="1000" b="1" i="1">
                <a:solidFill>
                  <a:schemeClr val="tx1"/>
                </a:solidFill>
              </a:rPr>
            </a:br>
            <a:r>
              <a:rPr lang="ru-RU" sz="1000" b="1" i="1">
                <a:solidFill>
                  <a:schemeClr val="tx1"/>
                </a:solidFill>
              </a:rPr>
              <a:t>- новое строительство связанное с созданием общих объектов для нескольких потребителей;</a:t>
            </a:r>
            <a:br>
              <a:rPr lang="ru-RU" sz="1000" b="1" i="1">
                <a:solidFill>
                  <a:schemeClr val="tx1"/>
                </a:solidFill>
              </a:rPr>
            </a:br>
            <a:r>
              <a:rPr lang="ru-RU" sz="1000" b="1" i="1">
                <a:solidFill>
                  <a:schemeClr val="tx1"/>
                </a:solidFill>
              </a:rPr>
              <a:t>- налоги возникающие в результате деятельности по присоединению;</a:t>
            </a:r>
            <a:br>
              <a:rPr lang="ru-RU" sz="1000" b="1" i="1">
                <a:solidFill>
                  <a:schemeClr val="tx1"/>
                </a:solidFill>
              </a:rPr>
            </a:br>
            <a:endParaRPr lang="ru-RU" sz="1000" b="1" i="1">
              <a:solidFill>
                <a:schemeClr val="tx1"/>
              </a:solidFill>
            </a:endParaRPr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2771775" y="3916383"/>
            <a:ext cx="3024188" cy="9461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Инвестиционная составляющая 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(при отсутствии мощностей и (или) тех. </a:t>
            </a:r>
            <a:r>
              <a:rPr lang="ru-RU" sz="1400" b="1" dirty="0" err="1">
                <a:solidFill>
                  <a:schemeClr val="tx1"/>
                </a:solidFill>
              </a:rPr>
              <a:t>возм</a:t>
            </a:r>
            <a:r>
              <a:rPr lang="ru-RU" sz="1400" b="1" dirty="0">
                <a:solidFill>
                  <a:schemeClr val="tx1"/>
                </a:solidFill>
              </a:rPr>
              <a:t>.)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395288" y="4859352"/>
            <a:ext cx="1655762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chemeClr val="tx1"/>
                </a:solidFill>
              </a:rPr>
              <a:t>За 1 (Гкал, куб.м.)</a:t>
            </a: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142875" y="857250"/>
            <a:ext cx="8001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1.    Сетевая организация не имеет права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отказывать в ТП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00063" y="1428750"/>
            <a:ext cx="900112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buFont typeface="Wingdings" pitchFamily="2" charset="2"/>
              <a:buChar char="Ø"/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физ. лицам с бытовой нагрузкой до 15 кВт;</a:t>
            </a:r>
          </a:p>
          <a:p>
            <a:pPr eaLnBrk="0" hangingPunct="0">
              <a:buFont typeface="Wingdings" pitchFamily="2" charset="2"/>
              <a:buChar char="Ø"/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юр.лицам и индивидуальным предпринимателям с максимальной  мощностью присоединения до 100 кВт при присоединении по одному источнику электроснабжения;</a:t>
            </a:r>
          </a:p>
          <a:p>
            <a:pPr eaLnBrk="0" hangingPunct="0">
              <a:buFont typeface="Wingdings" pitchFamily="2" charset="2"/>
              <a:buChar char="Ø"/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заявителям, желающим  снизить в пользу иных владельцев, объем присоединенной  мощности.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</a:p>
          <a:p>
            <a:pPr eaLnBrk="0" hangingPunct="0">
              <a:defRPr/>
            </a:pPr>
            <a:endParaRPr lang="ru-RU" sz="1400" b="1" i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endParaRPr lang="ru-RU" sz="1400" b="1" i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71438" y="4214813"/>
            <a:ext cx="1357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Изменено</a:t>
            </a:r>
            <a:r>
              <a:rPr lang="en-US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: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42875" y="142853"/>
            <a:ext cx="90011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ПП РФ от 21.04.2009 № 334 «О внесении изменений в правила технологического присоединен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ия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…..»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ru-RU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Добавлено: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4" name="Заголовок 1"/>
          <p:cNvSpPr txBox="1">
            <a:spLocks/>
          </p:cNvSpPr>
          <p:nvPr/>
        </p:nvSpPr>
        <p:spPr bwMode="auto">
          <a:xfrm>
            <a:off x="142875" y="4429125"/>
            <a:ext cx="9001125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4. Заявитель может не разрабатывать ПСД в соотв.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закон. РФ о градостроении; </a:t>
            </a:r>
          </a:p>
        </p:txBody>
      </p:sp>
      <p:sp>
        <p:nvSpPr>
          <p:cNvPr id="35" name="Заголовок 1"/>
          <p:cNvSpPr txBox="1">
            <a:spLocks/>
          </p:cNvSpPr>
          <p:nvPr/>
        </p:nvSpPr>
        <p:spPr bwMode="auto">
          <a:xfrm>
            <a:off x="142875" y="4786313"/>
            <a:ext cx="90011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5. Отсутствие необходимости для физ.лиц до 15 кВт и юр.лиц до 100 кВт </a:t>
            </a:r>
          </a:p>
          <a:p>
            <a:pPr eaLnBrk="0" hangingPunct="0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получать Акт допуска Ростехнадзора; </a:t>
            </a:r>
          </a:p>
        </p:txBody>
      </p:sp>
      <p:sp>
        <p:nvSpPr>
          <p:cNvPr id="36" name="Заголовок 1"/>
          <p:cNvSpPr txBox="1">
            <a:spLocks/>
          </p:cNvSpPr>
          <p:nvPr/>
        </p:nvSpPr>
        <p:spPr bwMode="auto">
          <a:xfrm>
            <a:off x="71438" y="5143500"/>
            <a:ext cx="82867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6. Отдельные требования к ТУ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для физ.лиц до 15 кВт и юр.лиц до 100 кВт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</a:p>
        </p:txBody>
      </p:sp>
      <p:sp>
        <p:nvSpPr>
          <p:cNvPr id="37" name="Заголовок 1"/>
          <p:cNvSpPr txBox="1">
            <a:spLocks/>
          </p:cNvSpPr>
          <p:nvPr/>
        </p:nvSpPr>
        <p:spPr bwMode="auto">
          <a:xfrm>
            <a:off x="285750" y="5643563"/>
            <a:ext cx="8715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6.1. Плата за ТУ не взимается;</a:t>
            </a:r>
          </a:p>
          <a:p>
            <a:pPr eaLnBrk="0" hangingPunct="0"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6.2. В ТУ указываются:</a:t>
            </a:r>
          </a:p>
          <a:p>
            <a:pPr eaLnBrk="0" hangingPunct="0">
              <a:buFont typeface="Wingdings" pitchFamily="2" charset="2"/>
              <a:buChar char="Ø"/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распределение обязанностей сторон;</a:t>
            </a:r>
          </a:p>
          <a:p>
            <a:pPr eaLnBrk="0" hangingPunct="0">
              <a:buFont typeface="Wingdings" pitchFamily="2" charset="2"/>
              <a:buChar char="Ø"/>
              <a:defRPr/>
            </a:pPr>
            <a:r>
              <a:rPr lang="ru-RU" sz="14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Обоснованные требования  к усилению существующей сети, </a:t>
            </a:r>
            <a:r>
              <a:rPr lang="ru-RU" sz="1400" b="1" i="1" u="sng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за счет средств сетевой организации;</a:t>
            </a:r>
          </a:p>
          <a:p>
            <a:pPr eaLnBrk="0" hangingPunct="0">
              <a:defRPr/>
            </a:pPr>
            <a:endParaRPr lang="ru-RU" sz="1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endParaRPr lang="ru-RU" sz="1400" b="1" i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14313" y="2876550"/>
            <a:ext cx="8715375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3. Установлены правила выбора Заказчиком сетевой организации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pSp>
        <p:nvGrpSpPr>
          <p:cNvPr id="2" name="Группа 85"/>
          <p:cNvGrpSpPr>
            <a:grpSpLocks/>
          </p:cNvGrpSpPr>
          <p:nvPr/>
        </p:nvGrpSpPr>
        <p:grpSpPr bwMode="auto">
          <a:xfrm>
            <a:off x="928688" y="3071813"/>
            <a:ext cx="1500187" cy="1285875"/>
            <a:chOff x="535720" y="3385343"/>
            <a:chExt cx="2250330" cy="2186797"/>
          </a:xfrm>
        </p:grpSpPr>
        <p:sp>
          <p:nvSpPr>
            <p:cNvPr id="15388" name="Овал 16"/>
            <p:cNvSpPr>
              <a:spLocks noChangeArrowheads="1"/>
            </p:cNvSpPr>
            <p:nvPr/>
          </p:nvSpPr>
          <p:spPr bwMode="auto">
            <a:xfrm>
              <a:off x="642910" y="3500438"/>
              <a:ext cx="2143140" cy="207170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pic>
          <p:nvPicPr>
            <p:cNvPr id="15389" name="Picture 1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43042" y="4214818"/>
              <a:ext cx="195262" cy="5857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cxnSp>
          <p:nvCxnSpPr>
            <p:cNvPr id="42" name="Прямая соединительная линия 41"/>
            <p:cNvCxnSpPr>
              <a:stCxn id="15388" idx="1"/>
              <a:endCxn id="15388" idx="7"/>
            </p:cNvCxnSpPr>
            <p:nvPr/>
          </p:nvCxnSpPr>
          <p:spPr bwMode="auto">
            <a:xfrm rot="5400000" flipH="1" flipV="1">
              <a:off x="1714464" y="3046549"/>
              <a:ext cx="0" cy="151450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accent1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Прямая соединительная линия 42"/>
            <p:cNvCxnSpPr>
              <a:stCxn id="15388" idx="3"/>
              <a:endCxn id="15388" idx="5"/>
            </p:cNvCxnSpPr>
            <p:nvPr/>
          </p:nvCxnSpPr>
          <p:spPr bwMode="auto">
            <a:xfrm rot="16200000" flipH="1">
              <a:off x="1714464" y="4512514"/>
              <a:ext cx="0" cy="151450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accent1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4" name="Заголовок 1"/>
            <p:cNvSpPr txBox="1">
              <a:spLocks/>
            </p:cNvSpPr>
            <p:nvPr/>
          </p:nvSpPr>
          <p:spPr bwMode="auto">
            <a:xfrm>
              <a:off x="1357269" y="3385343"/>
              <a:ext cx="1214464" cy="472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ru-RU" sz="1100" b="1" i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+mj-cs"/>
                </a:rPr>
                <a:t>ТСО</a:t>
              </a:r>
              <a:r>
                <a:rPr lang="ru-RU" b="1" i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+mj-cs"/>
                </a:rPr>
                <a:t> </a:t>
              </a:r>
              <a:r>
                <a:rPr lang="ru-RU" sz="1200" b="1" i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+mj-cs"/>
                </a:rPr>
                <a:t>1</a:t>
              </a:r>
            </a:p>
          </p:txBody>
        </p:sp>
        <p:sp>
          <p:nvSpPr>
            <p:cNvPr id="45" name="Заголовок 1"/>
            <p:cNvSpPr txBox="1">
              <a:spLocks/>
            </p:cNvSpPr>
            <p:nvPr/>
          </p:nvSpPr>
          <p:spPr bwMode="auto">
            <a:xfrm>
              <a:off x="1285829" y="5215773"/>
              <a:ext cx="1178745" cy="356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ru-RU" sz="1100" b="1" i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+mj-cs"/>
                </a:rPr>
                <a:t>ТСО 2</a:t>
              </a:r>
            </a:p>
          </p:txBody>
        </p:sp>
        <p:cxnSp>
          <p:nvCxnSpPr>
            <p:cNvPr id="15394" name="Прямая со стрелкой 31"/>
            <p:cNvCxnSpPr>
              <a:cxnSpLocks noChangeShapeType="1"/>
            </p:cNvCxnSpPr>
            <p:nvPr/>
          </p:nvCxnSpPr>
          <p:spPr bwMode="auto">
            <a:xfrm rot="5400000" flipH="1" flipV="1">
              <a:off x="1500166" y="4000504"/>
              <a:ext cx="429422" cy="794"/>
            </a:xfrm>
            <a:prstGeom prst="straightConnector1">
              <a:avLst/>
            </a:prstGeom>
            <a:noFill/>
            <a:ln w="25400" algn="ctr">
              <a:solidFill>
                <a:srgbClr val="000099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15395" name="Прямая со стрелкой 57"/>
            <p:cNvCxnSpPr>
              <a:cxnSpLocks noChangeShapeType="1"/>
            </p:cNvCxnSpPr>
            <p:nvPr/>
          </p:nvCxnSpPr>
          <p:spPr bwMode="auto">
            <a:xfrm rot="5400000">
              <a:off x="1464447" y="5036355"/>
              <a:ext cx="500860" cy="794"/>
            </a:xfrm>
            <a:prstGeom prst="straightConnector1">
              <a:avLst/>
            </a:prstGeom>
            <a:noFill/>
            <a:ln w="22225" algn="ctr">
              <a:solidFill>
                <a:srgbClr val="000099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15396" name="Прямая со стрелкой 60"/>
            <p:cNvCxnSpPr>
              <a:cxnSpLocks noChangeShapeType="1"/>
              <a:endCxn id="15388" idx="2"/>
            </p:cNvCxnSpPr>
            <p:nvPr/>
          </p:nvCxnSpPr>
          <p:spPr bwMode="auto">
            <a:xfrm rot="10800000">
              <a:off x="642910" y="4536290"/>
              <a:ext cx="928694" cy="1591"/>
            </a:xfrm>
            <a:prstGeom prst="straightConnector1">
              <a:avLst/>
            </a:prstGeom>
            <a:noFill/>
            <a:ln w="222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49" name="Заголовок 1"/>
            <p:cNvSpPr txBox="1">
              <a:spLocks/>
            </p:cNvSpPr>
            <p:nvPr/>
          </p:nvSpPr>
          <p:spPr bwMode="auto">
            <a:xfrm>
              <a:off x="535720" y="4235763"/>
              <a:ext cx="1178744" cy="386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ru-RU" sz="1100" b="1" i="1" dirty="0">
                  <a:solidFill>
                    <a:srgbClr val="00B050"/>
                  </a:solidFill>
                  <a:latin typeface="+mj-lt"/>
                  <a:ea typeface="+mj-ea"/>
                  <a:cs typeface="+mj-cs"/>
                </a:rPr>
                <a:t>     300 м</a:t>
              </a:r>
            </a:p>
          </p:txBody>
        </p:sp>
      </p:grpSp>
      <p:sp>
        <p:nvSpPr>
          <p:cNvPr id="50" name="Заголовок 1"/>
          <p:cNvSpPr txBox="1">
            <a:spLocks/>
          </p:cNvSpPr>
          <p:nvPr/>
        </p:nvSpPr>
        <p:spPr bwMode="auto">
          <a:xfrm rot="16200000">
            <a:off x="2357438" y="3571875"/>
            <a:ext cx="16065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b="1" i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ТСО по выбору Заказчика</a:t>
            </a:r>
          </a:p>
        </p:txBody>
      </p:sp>
      <p:sp>
        <p:nvSpPr>
          <p:cNvPr id="15374" name="Стрелка вправо 51"/>
          <p:cNvSpPr>
            <a:spLocks noChangeArrowheads="1"/>
          </p:cNvSpPr>
          <p:nvPr/>
        </p:nvSpPr>
        <p:spPr bwMode="auto">
          <a:xfrm>
            <a:off x="2500313" y="3357563"/>
            <a:ext cx="357187" cy="64293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53" name="Заголовок 1"/>
          <p:cNvSpPr txBox="1">
            <a:spLocks/>
          </p:cNvSpPr>
          <p:nvPr/>
        </p:nvSpPr>
        <p:spPr bwMode="auto">
          <a:xfrm>
            <a:off x="642938" y="3143250"/>
            <a:ext cx="357187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I</a:t>
            </a:r>
            <a:r>
              <a:rPr lang="ru-RU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15376" name="Прямоугольник 65"/>
          <p:cNvSpPr>
            <a:spLocks noChangeArrowheads="1"/>
          </p:cNvSpPr>
          <p:nvPr/>
        </p:nvSpPr>
        <p:spPr bwMode="auto">
          <a:xfrm>
            <a:off x="3786188" y="3143250"/>
            <a:ext cx="500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>
                <a:solidFill>
                  <a:srgbClr val="000099"/>
                </a:solidFill>
              </a:rPr>
              <a:t>II</a:t>
            </a:r>
            <a:r>
              <a:rPr lang="ru-RU" b="1">
                <a:solidFill>
                  <a:srgbClr val="000099"/>
                </a:solidFill>
              </a:rPr>
              <a:t>.</a:t>
            </a:r>
          </a:p>
        </p:txBody>
      </p:sp>
      <p:cxnSp>
        <p:nvCxnSpPr>
          <p:cNvPr id="56" name="Прямая соединительная линия 55"/>
          <p:cNvCxnSpPr/>
          <p:nvPr/>
        </p:nvCxnSpPr>
        <p:spPr bwMode="auto">
          <a:xfrm>
            <a:off x="4429125" y="4286250"/>
            <a:ext cx="1785938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7" name="Заголовок 1"/>
          <p:cNvSpPr txBox="1">
            <a:spLocks/>
          </p:cNvSpPr>
          <p:nvPr/>
        </p:nvSpPr>
        <p:spPr bwMode="auto">
          <a:xfrm>
            <a:off x="5000625" y="4286250"/>
            <a:ext cx="8572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ТСО </a:t>
            </a:r>
            <a:r>
              <a:rPr lang="en-US" sz="1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</a:t>
            </a:r>
            <a:endParaRPr lang="ru-RU" sz="12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5379" name="Овал 66"/>
          <p:cNvSpPr>
            <a:spLocks noChangeArrowheads="1"/>
          </p:cNvSpPr>
          <p:nvPr/>
        </p:nvSpPr>
        <p:spPr bwMode="auto">
          <a:xfrm>
            <a:off x="4857750" y="3357563"/>
            <a:ext cx="1000125" cy="8572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1538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3" y="3500438"/>
            <a:ext cx="171450" cy="514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0" name="Заголовок 1"/>
          <p:cNvSpPr txBox="1">
            <a:spLocks/>
          </p:cNvSpPr>
          <p:nvPr/>
        </p:nvSpPr>
        <p:spPr bwMode="auto">
          <a:xfrm>
            <a:off x="4857750" y="3571875"/>
            <a:ext cx="6429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200" b="1" i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300 м</a:t>
            </a:r>
          </a:p>
        </p:txBody>
      </p:sp>
      <p:cxnSp>
        <p:nvCxnSpPr>
          <p:cNvPr id="15382" name="Прямая со стрелкой 74"/>
          <p:cNvCxnSpPr>
            <a:cxnSpLocks noChangeShapeType="1"/>
          </p:cNvCxnSpPr>
          <p:nvPr/>
        </p:nvCxnSpPr>
        <p:spPr bwMode="auto">
          <a:xfrm rot="10800000">
            <a:off x="4857750" y="3786188"/>
            <a:ext cx="500063" cy="1587"/>
          </a:xfrm>
          <a:prstGeom prst="straightConnector1">
            <a:avLst/>
          </a:prstGeom>
          <a:noFill/>
          <a:ln w="222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80" name="Прямая соединительная линия 79"/>
          <p:cNvCxnSpPr/>
          <p:nvPr/>
        </p:nvCxnSpPr>
        <p:spPr bwMode="auto">
          <a:xfrm>
            <a:off x="4429125" y="3286125"/>
            <a:ext cx="1785938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1" name="Заголовок 1"/>
          <p:cNvSpPr txBox="1">
            <a:spLocks/>
          </p:cNvSpPr>
          <p:nvPr/>
        </p:nvSpPr>
        <p:spPr bwMode="auto">
          <a:xfrm>
            <a:off x="5000625" y="3071813"/>
            <a:ext cx="8572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1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ТСО 1</a:t>
            </a:r>
          </a:p>
        </p:txBody>
      </p:sp>
      <p:sp>
        <p:nvSpPr>
          <p:cNvPr id="15385" name="Стрелка вправо 81"/>
          <p:cNvSpPr>
            <a:spLocks noChangeArrowheads="1"/>
          </p:cNvSpPr>
          <p:nvPr/>
        </p:nvSpPr>
        <p:spPr bwMode="auto">
          <a:xfrm>
            <a:off x="6500813" y="3429000"/>
            <a:ext cx="357187" cy="642938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83" name="Заголовок 1"/>
          <p:cNvSpPr txBox="1">
            <a:spLocks/>
          </p:cNvSpPr>
          <p:nvPr/>
        </p:nvSpPr>
        <p:spPr bwMode="auto">
          <a:xfrm rot="16200000">
            <a:off x="6536531" y="3464719"/>
            <a:ext cx="18208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b="1" i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Заявка подается в близлежащую ТСО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214313" y="2098675"/>
            <a:ext cx="87153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2.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Плата за выдачу ТУ не </a:t>
            </a:r>
            <a:r>
              <a:rPr lang="ru-RU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взымается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.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При утере сетевая организация обязана выдать дубликаты ТУ, либо новые ТУ с указанием ср. потребляемой за последние 5 лет макс. мощности  (затраты на новые ТУ 1000 р.)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9" name="Номер слайда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1"/>
            <a:ext cx="9144000" cy="500067"/>
          </a:xfrm>
        </p:spPr>
        <p:txBody>
          <a:bodyPr/>
          <a:lstStyle/>
          <a:p>
            <a:pPr algn="ctr"/>
            <a:r>
              <a:rPr lang="ru-RU" sz="1400" dirty="0" smtClean="0"/>
              <a:t>порядок и сроки внесения заказчиком платы за подключение к сетям инженерной инфраструктуры и платы за технологическое присоединение к электросетям </a:t>
            </a:r>
            <a:r>
              <a:rPr lang="ru-RU" sz="1400" dirty="0" err="1" smtClean="0"/>
              <a:t>энергопринимающих</a:t>
            </a:r>
            <a:r>
              <a:rPr lang="ru-RU" sz="1400" dirty="0" smtClean="0"/>
              <a:t> устройств.</a:t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496144-DADD-4707-8C1C-D5B4825CE4C5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928670"/>
            <a:ext cx="878687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платы за подключение:</a:t>
            </a:r>
          </a:p>
          <a:p>
            <a:pPr marL="0" marR="0" lvl="0" indent="342900" defTabSz="914400" eaLnBrk="0" latinLnBrk="0" hangingPunct="0">
              <a:lnSpc>
                <a:spcPct val="100000"/>
              </a:lnSpc>
              <a:buClrTx/>
              <a:buSzTx/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не более 15 процентов платы за подключение вносятся в течение 15 дней с даты заключения договора о подключении;</a:t>
            </a:r>
          </a:p>
          <a:p>
            <a:pPr marL="0" marR="0" lvl="0" indent="342900" defTabSz="914400" eaLnBrk="0" latinLnBrk="0" hangingPunct="0">
              <a:lnSpc>
                <a:spcPct val="100000"/>
              </a:lnSpc>
              <a:buClrTx/>
              <a:buSzTx/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не более 35 процентов платы за подключение вносятся в течение 180 дней с даты заключения договора о подключении, но не позднее даты фактического подключения;</a:t>
            </a:r>
          </a:p>
          <a:p>
            <a:pPr marL="0" marR="0" lvl="0" indent="342900" defTabSz="914400" eaLnBrk="0" latinLnBrk="0" hangingPunct="0">
              <a:lnSpc>
                <a:spcPct val="100000"/>
              </a:lnSpc>
              <a:buClrTx/>
              <a:buSzTx/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оставшаяся доля платы за подключение вносится в течение 15 дней с даты подписания сторонами акта о присоединении, фиксирующего техническую готовность к подаче ресурсов на объекты заказчика, но не позднее выполнения условий подачи ресурсов</a:t>
            </a:r>
          </a:p>
          <a:p>
            <a:pPr indent="342900"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Плата за технологическое присоединение, максимальная мощность которых составляет свыше 15 и до 100 кВт включительно:</a:t>
            </a:r>
          </a:p>
          <a:p>
            <a:pPr indent="342900" eaLnBrk="0" hangingPunct="0"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dirty="0" smtClean="0"/>
              <a:t> </a:t>
            </a: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15 процентов платы за технологическое присоединение вносятся в течение 15 дней с даты заключения договора;</a:t>
            </a:r>
          </a:p>
          <a:p>
            <a:pPr indent="342900" eaLnBrk="0" hangingPunct="0"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30 процентов платы за технологическое присоединение вносятся в течение 60 дней с даты заключения договора, но не позже даты фактического присоединения;</a:t>
            </a:r>
          </a:p>
          <a:p>
            <a:pPr indent="342900" eaLnBrk="0" hangingPunct="0"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45 процентов платы за технологическое присоединение вносятся в течение 15 дней с даты подписания сторонами акта о выполнении заявителем технических условий, акта об осмотре приборов учета и согласовании расчетной схемы учета электрической энергии (мощности), а также акта о разграничении балансовой принадлежности электрических сетей и акта о разграничении эксплуатационной ответственности сторон;</a:t>
            </a:r>
          </a:p>
          <a:p>
            <a:pPr indent="342900" eaLnBrk="0" hangingPunct="0">
              <a:buFont typeface="Wingdings" pitchFamily="2" charset="2"/>
              <a:buChar char="Ø"/>
              <a:tabLst>
                <a:tab pos="571500" algn="l"/>
              </a:tabLst>
              <a:defRPr/>
            </a:pPr>
            <a:r>
              <a:rPr lang="ru-RU" sz="1500" b="1" i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10 </a:t>
            </a:r>
            <a:r>
              <a:rPr lang="ru-RU" sz="1500" b="1" i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процентов платы за технологическое присоединение вносятся в течение 15 дней с даты фактического присоединения.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71500" algn="l"/>
              </a:tabLst>
            </a:pP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1260475" y="307975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00"/>
                </a:solidFill>
                <a:cs typeface="Times New Roman" pitchFamily="18" charset="0"/>
              </a:rPr>
              <a:t>Плата за технологическое присоединение</a:t>
            </a:r>
          </a:p>
        </p:txBody>
      </p:sp>
      <p:sp>
        <p:nvSpPr>
          <p:cNvPr id="18436" name="Text Box 11"/>
          <p:cNvSpPr txBox="1">
            <a:spLocks noChangeArrowheads="1"/>
          </p:cNvSpPr>
          <p:nvPr/>
        </p:nvSpPr>
        <p:spPr bwMode="auto">
          <a:xfrm>
            <a:off x="611188" y="765175"/>
            <a:ext cx="8137525" cy="3125788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800" b="1" dirty="0">
                <a:solidFill>
                  <a:srgbClr val="000000"/>
                </a:solidFill>
                <a:cs typeface="Times New Roman" pitchFamily="18" charset="0"/>
              </a:rPr>
              <a:t>Субъекты малого предпринимательства:</a:t>
            </a:r>
          </a:p>
          <a:p>
            <a:pPr algn="just"/>
            <a:r>
              <a:rPr lang="ru-RU" sz="1800" b="1" dirty="0">
                <a:solidFill>
                  <a:srgbClr val="000000"/>
                </a:solidFill>
                <a:cs typeface="Times New Roman" pitchFamily="18" charset="0"/>
              </a:rPr>
              <a:t>- 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Плата</a:t>
            </a:r>
            <a:r>
              <a:rPr lang="ru-RU" sz="18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за</a:t>
            </a:r>
            <a:r>
              <a:rPr lang="ru-RU" sz="18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cs typeface="Times New Roman" pitchFamily="18" charset="0"/>
              </a:rPr>
              <a:t>техприсоединение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 </a:t>
            </a:r>
            <a:r>
              <a:rPr lang="ru-RU" sz="1800" b="1" i="1" dirty="0" err="1">
                <a:solidFill>
                  <a:srgbClr val="000000"/>
                </a:solidFill>
                <a:cs typeface="Times New Roman" pitchFamily="18" charset="0"/>
              </a:rPr>
              <a:t>за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 весь объем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в пределах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до 15 кВт включительно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–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до 550 рублей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. 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 Конкретный размер платы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утверждается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регулирующим органом.;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-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НДС: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 население –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550 рублей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в т.ч. НДС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            </a:t>
            </a:r>
            <a:r>
              <a:rPr lang="ru-RU" sz="1800" dirty="0" smtClean="0">
                <a:solidFill>
                  <a:srgbClr val="000000"/>
                </a:solidFill>
                <a:cs typeface="Times New Roman" pitchFamily="18" charset="0"/>
              </a:rPr>
              <a:t>остальные 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–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550 рублей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+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НДС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;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- Последующее увеличение, в сумме 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превышающее 15 кВт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– оплата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только за дополнительно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присоединяемую мощность 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в соответствии с разделами </a:t>
            </a:r>
            <a:r>
              <a:rPr lang="en-US" sz="1800" dirty="0">
                <a:solidFill>
                  <a:srgbClr val="000000"/>
                </a:solidFill>
                <a:cs typeface="Times New Roman" pitchFamily="18" charset="0"/>
              </a:rPr>
              <a:t>II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en-US" sz="1800" dirty="0">
                <a:solidFill>
                  <a:srgbClr val="000000"/>
                </a:solidFill>
                <a:cs typeface="Times New Roman" pitchFamily="18" charset="0"/>
              </a:rPr>
              <a:t>III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en-US" sz="1800" dirty="0">
                <a:solidFill>
                  <a:srgbClr val="000000"/>
                </a:solidFill>
                <a:cs typeface="Times New Roman" pitchFamily="18" charset="0"/>
              </a:rPr>
              <a:t>IV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Методических указаний;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- </a:t>
            </a:r>
            <a:r>
              <a:rPr lang="ru-RU" sz="1800" b="1" i="1" dirty="0">
                <a:solidFill>
                  <a:srgbClr val="000000"/>
                </a:solidFill>
                <a:cs typeface="Times New Roman" pitchFamily="18" charset="0"/>
              </a:rPr>
              <a:t>Выпадающие доходы</a:t>
            </a:r>
            <a:r>
              <a:rPr lang="ru-RU" sz="1800" dirty="0">
                <a:solidFill>
                  <a:srgbClr val="000000"/>
                </a:solidFill>
                <a:cs typeface="Times New Roman" pitchFamily="18" charset="0"/>
              </a:rPr>
              <a:t> сетевой организации включаются в тариф на оказание услуги по передаче электроэнергии.</a:t>
            </a:r>
          </a:p>
        </p:txBody>
      </p:sp>
      <p:sp>
        <p:nvSpPr>
          <p:cNvPr id="18437" name="Text Box 12"/>
          <p:cNvSpPr txBox="1">
            <a:spLocks noChangeArrowheads="1"/>
          </p:cNvSpPr>
          <p:nvPr/>
        </p:nvSpPr>
        <p:spPr bwMode="auto">
          <a:xfrm>
            <a:off x="611188" y="3933825"/>
            <a:ext cx="8137525" cy="2576513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800" b="1">
                <a:solidFill>
                  <a:srgbClr val="000000"/>
                </a:solidFill>
                <a:cs typeface="Times New Roman" pitchFamily="18" charset="0"/>
              </a:rPr>
              <a:t>Субъекты среднего предпринимательства:</a:t>
            </a:r>
            <a:endParaRPr lang="ru-RU" sz="1800">
              <a:solidFill>
                <a:srgbClr val="000000"/>
              </a:solidFill>
              <a:cs typeface="Times New Roman" pitchFamily="18" charset="0"/>
            </a:endParaRPr>
          </a:p>
          <a:p>
            <a:pPr algn="just"/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- Техприсоединение </a:t>
            </a:r>
            <a:r>
              <a:rPr lang="ru-RU" sz="1800" b="1" i="1">
                <a:solidFill>
                  <a:srgbClr val="000000"/>
                </a:solidFill>
                <a:cs typeface="Times New Roman" pitchFamily="18" charset="0"/>
              </a:rPr>
              <a:t>свыше 15 кВт и до 100 кВт включительно</a:t>
            </a:r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 – рассрочка на срок </a:t>
            </a:r>
            <a:r>
              <a:rPr lang="ru-RU" sz="1800" b="1" i="1">
                <a:solidFill>
                  <a:srgbClr val="000000"/>
                </a:solidFill>
                <a:cs typeface="Times New Roman" pitchFamily="18" charset="0"/>
              </a:rPr>
              <a:t>до 3 лет</a:t>
            </a:r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 с даты фактического присоединения. Конкретный срок в договоре на техприсоединение;</a:t>
            </a:r>
          </a:p>
          <a:p>
            <a:pPr algn="just"/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- Авансовый платеж </a:t>
            </a:r>
            <a:r>
              <a:rPr lang="ru-RU" sz="1800" b="1" i="1">
                <a:solidFill>
                  <a:srgbClr val="000000"/>
                </a:solidFill>
                <a:cs typeface="Times New Roman" pitchFamily="18" charset="0"/>
              </a:rPr>
              <a:t>в размере 5%</a:t>
            </a:r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 размера платы за техприсоединение без выплаты процентов;</a:t>
            </a:r>
          </a:p>
          <a:p>
            <a:pPr algn="just"/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- </a:t>
            </a:r>
            <a:r>
              <a:rPr lang="ru-RU" sz="1800" b="1" i="1">
                <a:solidFill>
                  <a:srgbClr val="000000"/>
                </a:solidFill>
                <a:cs typeface="Times New Roman" pitchFamily="18" charset="0"/>
              </a:rPr>
              <a:t>Выпадающие доходы</a:t>
            </a:r>
            <a:r>
              <a:rPr lang="ru-RU" sz="1800">
                <a:solidFill>
                  <a:srgbClr val="000000"/>
                </a:solidFill>
                <a:cs typeface="Times New Roman" pitchFamily="18" charset="0"/>
              </a:rPr>
              <a:t> сетевой организации от выплаты процентов по кредитным договорам учитываются в тарифах на услуги по передаче электроэнергии.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496144-DADD-4707-8C1C-D5B4825CE4C5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/>
          </p:cNvSpPr>
          <p:nvPr/>
        </p:nvSpPr>
        <p:spPr bwMode="auto">
          <a:xfrm>
            <a:off x="3170238" y="233363"/>
            <a:ext cx="5799137" cy="831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384" tIns="45693" rIns="91384" bIns="45693" anchor="ctr"/>
          <a:lstStyle/>
          <a:p>
            <a:pPr>
              <a:lnSpc>
                <a:spcPct val="90000"/>
              </a:lnSpc>
            </a:pPr>
            <a:r>
              <a:rPr lang="ru-RU" sz="3200" b="1">
                <a:solidFill>
                  <a:schemeClr val="bg1"/>
                </a:solidFill>
              </a:rPr>
              <a:t>!</a:t>
            </a:r>
            <a:endParaRPr lang="en-US" sz="3200" b="1">
              <a:solidFill>
                <a:schemeClr val="bg1"/>
              </a:solidFill>
            </a:endParaRP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/>
              <a:t>Пример улучшений для присоединяемых потребителей, </a:t>
            </a:r>
          </a:p>
          <a:p>
            <a:pPr algn="ctr"/>
            <a:r>
              <a:rPr lang="ru-RU" sz="2400" b="1" dirty="0"/>
              <a:t>предусматриваемый новым порядком.</a:t>
            </a:r>
            <a:endParaRPr lang="ru-RU" sz="24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42875" y="1000125"/>
          <a:ext cx="8929688" cy="5659501"/>
        </p:xfrm>
        <a:graphic>
          <a:graphicData uri="http://schemas.openxmlformats.org/drawingml/2006/table">
            <a:tbl>
              <a:tblPr/>
              <a:tblGrid>
                <a:gridCol w="3090863"/>
                <a:gridCol w="1409700"/>
                <a:gridCol w="4429125"/>
              </a:tblGrid>
              <a:tr h="231775">
                <a:tc>
                  <a:txBody>
                    <a:bodyPr/>
                    <a:lstStyle/>
                    <a:p>
                      <a:pPr marL="0" marR="0" lvl="0" indent="85725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Старый порядок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Новый порядок с внесенными изменениями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347663">
                <a:tc gridSpan="3">
                  <a:txBody>
                    <a:bodyPr/>
                    <a:lstStyle/>
                    <a:p>
                      <a:pPr marL="0" marR="0" lvl="0" indent="341313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Новый потребитель с присоединяемой  мощностью до 15 кВт.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341313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Расстояние от границы участка которого до </a:t>
                      </a:r>
                      <a:r>
                        <a:rPr kumimoji="0" lang="ru-RU" sz="11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</a:t>
                      </a: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сети соответствующего уровня напряжения составляет менее 300метров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41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Стоимость присоединения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Допуск энергонадзора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требуется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требуется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присоединения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месяцев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Ответственность за нарушения сроков присоединения со строны сетевой организации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отсутствует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неустойка, возможность одностороннего расторжения со стороны потребителя при срыве сроков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82550" marR="0" lvl="0" indent="317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расходы потребителя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 руб.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47663">
                <a:tc gridSpan="3">
                  <a:txBody>
                    <a:bodyPr/>
                    <a:lstStyle/>
                    <a:p>
                      <a:pPr marL="0" marR="0" lvl="0" indent="341313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Новый потребитель с присоединяемой  мощностью  37 кВт.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341313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Расстояние от границы участка которого до </a:t>
                      </a:r>
                      <a:r>
                        <a:rPr kumimoji="0" lang="ru-RU" sz="11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</a:t>
                      </a:r>
                      <a:r>
                        <a:rPr kumimoji="0" lang="ru-RU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сети соответствующего уровня напряжения составляет 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35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Стоимость присоединения установленная на примере ОАО АК «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Якутскэнерго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 ГО «Якутск» (за 1 кВт без НДС)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25,990 тыс.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25,990 тыс.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Стоимость присоединения по договору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962 тыс. руб.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962 тыс. руб.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Допуск энергонадзора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требуется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требуется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117475"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присоединения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месяцев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Ответственность за нарушения сроков присоединения со стороны сетевой организации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отсутствует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неустойка, возможность одностороннего расторжения со стороны потребителя при срыве сроков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Рассрочка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отсутствует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95% от суммы договора без выплаты процентов в течении 3 лет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расходы потребителя (с учетом стоимости денег во времени - 17% годовых)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962 тыс.руб.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 тыс. руб. (выплата в течении 3 лет)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" algn="l"/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 предъявлению к выкупу присоединенной мощности  в случае ее невостребованности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течении 5 лет с даты фактического присоединения и полной оплаты. 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85725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Подключение по временной схеме на срок не более 6 месяцев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возможно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275" marR="282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1"/>
            <a:ext cx="8229600" cy="642918"/>
          </a:xfrm>
        </p:spPr>
        <p:txBody>
          <a:bodyPr/>
          <a:lstStyle/>
          <a:p>
            <a:pPr eaLnBrk="1" hangingPunct="1"/>
            <a:r>
              <a:rPr lang="ru-RU" sz="1800" b="1" dirty="0" smtClean="0">
                <a:solidFill>
                  <a:schemeClr val="tx1"/>
                </a:solidFill>
              </a:rPr>
              <a:t>Факторы сдерживающие технологическое присоединение (плату за подключение к инженерным сетям)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013" y="642918"/>
            <a:ext cx="8774144" cy="6000792"/>
          </a:xfrm>
          <a:solidFill>
            <a:srgbClr val="CCFFCC"/>
          </a:solidFill>
        </p:spPr>
        <p:txBody>
          <a:bodyPr/>
          <a:lstStyle/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ru-RU" sz="1380" b="1" i="1" dirty="0" smtClean="0">
                <a:latin typeface="+mj-lt"/>
                <a:cs typeface="Times New Roman" pitchFamily="18" charset="0"/>
              </a:rPr>
              <a:t>Технологическое присоединение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latin typeface="+mj-lt"/>
                <a:cs typeface="Times New Roman" pitchFamily="18" charset="0"/>
              </a:rPr>
              <a:t>Дефицит располагаемой мощности ДЭС, подстанций.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latin typeface="+mj-lt"/>
                <a:cs typeface="Times New Roman" pitchFamily="18" charset="0"/>
              </a:rPr>
              <a:t>Выдача ТУ на технологическое присоединение к закрытым центрам питания без включения мероприятий по ликвидации ограничений.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latin typeface="+mj-lt"/>
                <a:cs typeface="Times New Roman" pitchFamily="18" charset="0"/>
              </a:rPr>
              <a:t>Изолированность (локальность) </a:t>
            </a:r>
            <a:r>
              <a:rPr lang="ru-RU" sz="1380" dirty="0" err="1" smtClean="0">
                <a:latin typeface="+mj-lt"/>
                <a:cs typeface="Times New Roman" pitchFamily="18" charset="0"/>
              </a:rPr>
              <a:t>энергоисточника</a:t>
            </a:r>
            <a:r>
              <a:rPr lang="ru-RU" sz="1380" dirty="0" smtClean="0">
                <a:latin typeface="+mj-lt"/>
                <a:cs typeface="Times New Roman" pitchFamily="18" charset="0"/>
              </a:rPr>
              <a:t> (отсутствие маневренности).</a:t>
            </a:r>
          </a:p>
          <a:p>
            <a:pPr algn="just" eaLnBrk="1" hangingPunct="1">
              <a:defRPr/>
            </a:pPr>
            <a:r>
              <a:rPr lang="ru-RU" sz="1380" dirty="0" smtClean="0">
                <a:latin typeface="+mj-lt"/>
              </a:rPr>
              <a:t>Количество заявителей по каждому улусу менее 10: невозможно установить плату отдельно для каждого улуса (п.20 приказа от 30.11.2010г. № 365-э/5 Федеральной Службы по тарифам);</a:t>
            </a:r>
          </a:p>
          <a:p>
            <a:pPr algn="just" eaLnBrk="1" hangingPunct="1">
              <a:defRPr/>
            </a:pPr>
            <a:r>
              <a:rPr lang="ru-RU" sz="1380" dirty="0" smtClean="0">
                <a:latin typeface="+mj-lt"/>
              </a:rPr>
              <a:t>Неплатежеспособность населения: снижение мощности и количества заявок  на технологическое присоединение объектов; </a:t>
            </a:r>
          </a:p>
          <a:p>
            <a:pPr algn="just" eaLnBrk="1" hangingPunct="1">
              <a:defRPr/>
            </a:pPr>
            <a:r>
              <a:rPr lang="ru-RU" sz="1380" dirty="0" smtClean="0">
                <a:latin typeface="+mj-lt"/>
              </a:rPr>
              <a:t>Плата  на технологическое  присоединение  не отражает реальную стоимость выдачи мощности: большинство заявителей в сельской местности присоединяемой мощностью до 15 кВт. Размер платы -550 руб.; </a:t>
            </a:r>
          </a:p>
          <a:p>
            <a:pPr algn="just" eaLnBrk="1" hangingPunct="1">
              <a:defRPr/>
            </a:pPr>
            <a:r>
              <a:rPr lang="ru-RU" sz="1380" dirty="0" smtClean="0">
                <a:latin typeface="+mj-lt"/>
              </a:rPr>
              <a:t>Возможность заключения    договора на технологическое присоединение  по индивидуальному   проекту ограничена:   до 100 кВт запрещено законодательством</a:t>
            </a:r>
          </a:p>
          <a:p>
            <a:pPr algn="just" eaLnBrk="1" hangingPunct="1">
              <a:buNone/>
              <a:defRPr/>
            </a:pPr>
            <a:r>
              <a:rPr lang="ru-RU" sz="1380" b="1" i="1" dirty="0" smtClean="0">
                <a:latin typeface="+mj-lt"/>
              </a:rPr>
              <a:t>Плата за подключение к инженерным сетям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/>
              <a:t>Отсутствие на федеральном уровне методических рекомендаций (указаний) по утверждению платы за подключение к инженерным сетям</a:t>
            </a:r>
            <a:r>
              <a:rPr lang="ru-RU" sz="1380" dirty="0" smtClean="0">
                <a:cs typeface="Times New Roman" pitchFamily="18" charset="0"/>
              </a:rPr>
              <a:t>;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cs typeface="Times New Roman" pitchFamily="18" charset="0"/>
              </a:rPr>
              <a:t>Отсутствие правил подключения к системам теплоснабжения во исполнение Федерального закона от 27.07.2010 г. №190 -ФЗ «О теплоснабжении»;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cs typeface="Times New Roman" pitchFamily="18" charset="0"/>
              </a:rPr>
              <a:t> Определение источника финансирования по строительству внутриквартальных сетей для подключения частного сектора.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ru-RU" sz="1380" b="1" i="1" dirty="0" smtClean="0">
                <a:cs typeface="Times New Roman" pitchFamily="18" charset="0"/>
              </a:rPr>
              <a:t>Общие факторы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380" dirty="0" smtClean="0"/>
              <a:t>Отсутствие разработанных и утвержденных программ комплексного развития систем коммунальной инфраструктуры, следовательно  нет возможности  составления  перспективного  плана  подключения объектов  к  сетям;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cs typeface="Times New Roman" pitchFamily="18" charset="0"/>
              </a:rPr>
              <a:t>Сложная транспортная схема доставки МТР (в период навигации);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cs typeface="Times New Roman" pitchFamily="18" charset="0"/>
              </a:rPr>
              <a:t>Большой износ основного оборудования;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380" dirty="0" smtClean="0">
                <a:cs typeface="Times New Roman" pitchFamily="18" charset="0"/>
              </a:rPr>
              <a:t>Износ </a:t>
            </a:r>
            <a:r>
              <a:rPr lang="ru-RU" sz="1380" dirty="0" err="1" smtClean="0">
                <a:cs typeface="Times New Roman" pitchFamily="18" charset="0"/>
              </a:rPr>
              <a:t>внутрипоселковых</a:t>
            </a:r>
            <a:r>
              <a:rPr lang="ru-RU" sz="1380" dirty="0" smtClean="0">
                <a:cs typeface="Times New Roman" pitchFamily="18" charset="0"/>
              </a:rPr>
              <a:t> распределительных и квартальных сетей.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1600" b="1" dirty="0" smtClean="0"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r>
              <a:rPr lang="ru-RU" sz="1800" b="1" dirty="0" smtClean="0"/>
              <a:t>Удельный вес расходов в 1 кв.м. жилищного фонда на технологическое присоединение к электрическим сетям и на подключение к сетям инженерной инфраструктуры по ГО "Город Якутск"</a:t>
            </a:r>
            <a:endParaRPr lang="ru-RU" sz="18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72528" y="6245225"/>
            <a:ext cx="571472" cy="476250"/>
          </a:xfrm>
        </p:spPr>
        <p:txBody>
          <a:bodyPr/>
          <a:lstStyle/>
          <a:p>
            <a:pPr>
              <a:defRPr/>
            </a:pPr>
            <a:fld id="{F999C945-505D-41B6-A760-B9F98618B734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282" y="1000107"/>
          <a:ext cx="8572560" cy="5665918"/>
        </p:xfrm>
        <a:graphic>
          <a:graphicData uri="http://schemas.openxmlformats.org/drawingml/2006/table">
            <a:tbl>
              <a:tblPr/>
              <a:tblGrid>
                <a:gridCol w="4149409"/>
                <a:gridCol w="1253467"/>
                <a:gridCol w="1094981"/>
                <a:gridCol w="922089"/>
                <a:gridCol w="1152614"/>
              </a:tblGrid>
              <a:tr h="5411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b="1" i="0" u="none" strike="noStrike" dirty="0" err="1">
                          <a:latin typeface="Times New Roman"/>
                        </a:rPr>
                        <a:t>Ед.изм</a:t>
                      </a:r>
                      <a:r>
                        <a:rPr lang="ru-RU" sz="1250" b="1" i="0" u="none" strike="noStrike" dirty="0">
                          <a:latin typeface="Times New Roman"/>
                        </a:rPr>
                        <a:t>.</a:t>
                      </a:r>
                    </a:p>
                  </a:txBody>
                  <a:tcPr marL="5864" marR="5864" marT="58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b="1" i="0" u="none" strike="noStrike" dirty="0">
                          <a:latin typeface="Times New Roman"/>
                        </a:rPr>
                        <a:t>Объем на 1 кв.м.</a:t>
                      </a:r>
                    </a:p>
                  </a:txBody>
                  <a:tcPr marL="5864" marR="5864" marT="58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b="1" i="0" u="none" strike="noStrike" dirty="0">
                          <a:latin typeface="Times New Roman"/>
                        </a:rPr>
                        <a:t>Тариф</a:t>
                      </a:r>
                    </a:p>
                  </a:txBody>
                  <a:tcPr marL="5864" marR="5864" marT="58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b="1" i="0" u="none" strike="noStrike" dirty="0">
                          <a:latin typeface="Times New Roman"/>
                        </a:rPr>
                        <a:t>Итого </a:t>
                      </a:r>
                      <a:r>
                        <a:rPr lang="ru-RU" sz="1250" b="1" i="0" u="none" strike="noStrike" dirty="0" smtClean="0">
                          <a:latin typeface="Times New Roman"/>
                        </a:rPr>
                        <a:t>руб./</a:t>
                      </a:r>
                      <a:r>
                        <a:rPr lang="ru-RU" sz="1250" b="1" i="0" u="none" strike="noStrike" dirty="0">
                          <a:latin typeface="Times New Roman"/>
                        </a:rPr>
                        <a:t>кв.м.    с НДС</a:t>
                      </a:r>
                    </a:p>
                  </a:txBody>
                  <a:tcPr marL="5864" marR="5864" marT="58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58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 dirty="0">
                          <a:latin typeface="Times New Roman"/>
                        </a:rPr>
                        <a:t>ГУП Водоканал без внутриквартальных сетей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куб.м./сутки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0,017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855,52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 dirty="0">
                          <a:latin typeface="Times New Roman"/>
                        </a:rPr>
                        <a:t>ХВС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0,017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31386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629,60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Канализация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0,017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11262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225,92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>
                          <a:latin typeface="Times New Roman"/>
                        </a:rPr>
                        <a:t>МУП Теплоэнергия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Гкал/час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491,33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  1 эт.здание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0,000174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2393000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491,33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  2 эт.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0,000141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2393000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398,15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   3-4 эт.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0,00013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2393000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367,09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  свыше 5 эт.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0,000105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2393000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296,49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541153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 dirty="0">
                          <a:latin typeface="Times New Roman"/>
                        </a:rPr>
                        <a:t>Укрупненные </a:t>
                      </a:r>
                      <a:r>
                        <a:rPr lang="ru-RU" sz="1250" b="1" i="0" u="none" strike="noStrike" dirty="0" err="1">
                          <a:latin typeface="Times New Roman"/>
                        </a:rPr>
                        <a:t>кап.вложения</a:t>
                      </a:r>
                      <a:r>
                        <a:rPr lang="ru-RU" sz="1250" b="1" i="0" u="none" strike="noStrike" dirty="0">
                          <a:latin typeface="Times New Roman"/>
                        </a:rPr>
                        <a:t> по внутриквартальным сетям  </a:t>
                      </a:r>
                      <a:r>
                        <a:rPr lang="ru-RU" sz="1250" b="1" i="0" u="none" strike="noStrike" dirty="0" smtClean="0">
                          <a:latin typeface="Times New Roman"/>
                        </a:rPr>
                        <a:t>теплоснабжения, водоснабжения </a:t>
                      </a:r>
                      <a:r>
                        <a:rPr lang="ru-RU" sz="1250" b="1" i="0" u="none" strike="noStrike" dirty="0">
                          <a:latin typeface="Times New Roman"/>
                        </a:rPr>
                        <a:t>и водоотведения 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тыс. руб.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1016,366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50" b="0" i="0" u="none" strike="noStrike" dirty="0">
                        <a:latin typeface="Times New Roman"/>
                      </a:endParaRP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1 199,31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88137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>
                          <a:latin typeface="Times New Roman"/>
                        </a:rPr>
                        <a:t>Всего мах плата за подключение к сетят инженерной инраструктуры с НДС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2 546,16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58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Плата за подключение к газовым семм до стены здания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руб/кв.м.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278,74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62406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Плата за присоединение к электрическим сетям до стены здания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кВт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0,027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22171,6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706,39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62406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Стоимость строительства 1 кв.м. общей площади III квартал 2011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руб/кв.м.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46 500,00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62406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>
                          <a:latin typeface="Times New Roman"/>
                        </a:rPr>
                        <a:t>Доля затрат на подключение к сетям инженерной инраструктуры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%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5,48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58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 dirty="0">
                          <a:latin typeface="Times New Roman"/>
                        </a:rPr>
                        <a:t>Доля затрат на подключение </a:t>
                      </a:r>
                      <a:r>
                        <a:rPr lang="ru-RU" sz="1250" b="1" i="0" u="none" strike="noStrike" dirty="0" smtClean="0">
                          <a:latin typeface="Times New Roman"/>
                        </a:rPr>
                        <a:t>к  газовым  </a:t>
                      </a:r>
                      <a:r>
                        <a:rPr lang="ru-RU" sz="1250" b="1" i="0" u="none" strike="noStrike" dirty="0">
                          <a:latin typeface="Times New Roman"/>
                        </a:rPr>
                        <a:t>сетям 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%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0,60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58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>
                          <a:latin typeface="Times New Roman"/>
                        </a:rPr>
                        <a:t>Доля затрат на присоединение к электросетям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%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0" i="0" u="none" strike="noStrike" dirty="0">
                          <a:latin typeface="Times New Roman"/>
                        </a:rPr>
                        <a:t>1,52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3660">
                <a:tc>
                  <a:txBody>
                    <a:bodyPr/>
                    <a:lstStyle/>
                    <a:p>
                      <a:pPr algn="l" fontAlgn="b"/>
                      <a:r>
                        <a:rPr lang="ru-RU" sz="1250" b="1" i="0" u="none" strike="noStrike">
                          <a:latin typeface="Times New Roman"/>
                        </a:rPr>
                        <a:t>Итого доля затрат на подключение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%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50" b="1" i="0" u="none" strike="noStrike" dirty="0">
                          <a:latin typeface="Times New Roman"/>
                        </a:rPr>
                        <a:t>7,59</a:t>
                      </a:r>
                    </a:p>
                  </a:txBody>
                  <a:tcPr marL="5864" marR="5864" marT="58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1697</Words>
  <Application>Microsoft Office PowerPoint</Application>
  <PresentationFormat>Экран (4:3)</PresentationFormat>
  <Paragraphs>305</Paragraphs>
  <Slides>11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Оформление по умолчанию</vt:lpstr>
      <vt:lpstr>«О плате за технологическое присоединение к электрическим сетям и подключение к инженерным сетям коммунальной инфраструктуры»</vt:lpstr>
      <vt:lpstr>Порядок формирования платы за технологическое присоединение и платы за подключение к инженерной инфраструктуры</vt:lpstr>
      <vt:lpstr>Нормативно-правовые акты РФ  и РС (Я), регулирующие вопросы технологического присоединения к электрическим сетям и подключения к сетям инженерно-технического обеспечения</vt:lpstr>
      <vt:lpstr>Финансирование инвестиционных программ сетевых организаций (в соотв. с постановлением Правительства РС (Я) от 26.02.2004 г. №109 «О ценообразовании в отношении электрической и тепловой энергии в РФ» </vt:lpstr>
      <vt:lpstr>Расчет платы за технологическое присоединение (в соотв. с Приказом ФСТ России от 23.10.2007 г. № 277-э/7 «Об утверждении Методических указаний по определению размера платы за технологическое присоединение к электрическим сетям»)</vt:lpstr>
      <vt:lpstr>Слайд 6</vt:lpstr>
      <vt:lpstr>порядок и сроки внесения заказчиком платы за подключение к сетям инженерной инфраструктуры и платы за технологическое присоединение к электросетям энергопринимающих устройств. </vt:lpstr>
      <vt:lpstr>Слайд 8</vt:lpstr>
      <vt:lpstr>Слайд 9</vt:lpstr>
      <vt:lpstr>Факторы сдерживающие технологическое присоединение (плату за подключение к инженерным сетям)</vt:lpstr>
      <vt:lpstr>Удельный вес расходов в 1 кв.м. жилищного фонда на технологическое присоединение к электрическим сетям и на подключение к сетям инженерной инфраструктуры по ГО "Город Якутск"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 подходах к формированию и утверждению платы за технологическое присоединение к электрическим сетям и сетям инженерно-технического обеспечения»</dc:title>
  <dc:creator>likova</dc:creator>
  <cp:lastModifiedBy>likova</cp:lastModifiedBy>
  <cp:revision>103</cp:revision>
  <dcterms:created xsi:type="dcterms:W3CDTF">2009-06-16T01:57:42Z</dcterms:created>
  <dcterms:modified xsi:type="dcterms:W3CDTF">2011-12-12T09:55:23Z</dcterms:modified>
</cp:coreProperties>
</file>